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4"/>
  </p:notesMasterIdLst>
  <p:handoutMasterIdLst>
    <p:handoutMasterId r:id="rId45"/>
  </p:handoutMasterIdLst>
  <p:sldIdLst>
    <p:sldId id="342" r:id="rId2"/>
    <p:sldId id="343" r:id="rId3"/>
    <p:sldId id="344" r:id="rId4"/>
    <p:sldId id="307" r:id="rId5"/>
    <p:sldId id="345" r:id="rId6"/>
    <p:sldId id="302" r:id="rId7"/>
    <p:sldId id="346" r:id="rId8"/>
    <p:sldId id="308" r:id="rId9"/>
    <p:sldId id="303" r:id="rId10"/>
    <p:sldId id="304" r:id="rId11"/>
    <p:sldId id="305" r:id="rId12"/>
    <p:sldId id="306" r:id="rId13"/>
    <p:sldId id="310" r:id="rId14"/>
    <p:sldId id="311" r:id="rId15"/>
    <p:sldId id="300" r:id="rId16"/>
    <p:sldId id="313" r:id="rId17"/>
    <p:sldId id="315" r:id="rId18"/>
    <p:sldId id="321" r:id="rId19"/>
    <p:sldId id="340" r:id="rId20"/>
    <p:sldId id="349" r:id="rId21"/>
    <p:sldId id="350" r:id="rId22"/>
    <p:sldId id="338" r:id="rId23"/>
    <p:sldId id="352" r:id="rId24"/>
    <p:sldId id="353" r:id="rId25"/>
    <p:sldId id="354" r:id="rId26"/>
    <p:sldId id="355" r:id="rId27"/>
    <p:sldId id="309" r:id="rId28"/>
    <p:sldId id="356" r:id="rId29"/>
    <p:sldId id="357" r:id="rId30"/>
    <p:sldId id="312" r:id="rId31"/>
    <p:sldId id="358" r:id="rId32"/>
    <p:sldId id="314" r:id="rId33"/>
    <p:sldId id="359" r:id="rId34"/>
    <p:sldId id="316" r:id="rId35"/>
    <p:sldId id="317" r:id="rId36"/>
    <p:sldId id="318" r:id="rId37"/>
    <p:sldId id="319" r:id="rId38"/>
    <p:sldId id="320" r:id="rId39"/>
    <p:sldId id="360" r:id="rId40"/>
    <p:sldId id="322" r:id="rId41"/>
    <p:sldId id="323" r:id="rId42"/>
    <p:sldId id="36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00"/>
    <a:srgbClr val="6C0000"/>
    <a:srgbClr val="FFFFFF"/>
    <a:srgbClr val="FF00FF"/>
    <a:srgbClr val="2759E5"/>
    <a:srgbClr val="00FFFF"/>
    <a:srgbClr val="FFCCFF"/>
    <a:srgbClr val="000066"/>
    <a:srgbClr val="660066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78E6E-BCFA-4817-8318-1FB8522B65E6}" type="datetime1">
              <a:rPr lang="en-US" smtClean="0"/>
              <a:t>7/20/2023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Bio-Crypto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D4262-AD32-46E5-A36E-7A70BCEED2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8716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26EEA-C48B-4522-A12E-6BF7CDCFF9E9}" type="datetime1">
              <a:rPr lang="en-US" smtClean="0"/>
              <a:t>7/20/2023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Bio-Crypto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5B8B4-63AD-4102-87AA-001503CF4B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86668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/>
              <a:t>2CS702: Big Data Analytics</a:t>
            </a:r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file:///D:\Profesional\Conference\ICBIM%202014\Drawing1\Drawing\~Page-1\Sheet.12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file:///D:\Profesional\Conference\ICBIM%202014\Drawing1\Drawing\~Page-1\Sheet.11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jpe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base.apache.org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26876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Big Data Analytics</a:t>
            </a:r>
            <a:br>
              <a:rPr lang="en-US" dirty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(2CS702)</a:t>
            </a:r>
            <a:endParaRPr lang="en-IN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4797152"/>
            <a:ext cx="8280920" cy="1752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Dr Jai Prakash Verma</a:t>
            </a:r>
          </a:p>
          <a:p>
            <a:r>
              <a:rPr lang="en-US" sz="2000" i="1" dirty="0">
                <a:solidFill>
                  <a:srgbClr val="FFFFFF"/>
                </a:solidFill>
              </a:rPr>
              <a:t>Associate Professor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Department of Computer Science &amp; Engineering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Institute of Technology, Nirma University, Ahmedabad</a:t>
            </a:r>
            <a:endParaRPr lang="en-IN" sz="2400" dirty="0">
              <a:solidFill>
                <a:srgbClr val="FFFFFF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1952" y="2996952"/>
            <a:ext cx="7854696" cy="1752600"/>
          </a:xfrm>
          <a:prstGeom prst="rect">
            <a:avLst/>
          </a:prstGeom>
        </p:spPr>
        <p:txBody>
          <a:bodyPr vert="horz" lIns="0" rIns="18288">
            <a:norm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1" dirty="0">
                <a:solidFill>
                  <a:srgbClr val="FFFF00"/>
                </a:solidFill>
              </a:rPr>
              <a:t>Lecture #1</a:t>
            </a:r>
          </a:p>
          <a:p>
            <a:pPr algn="l"/>
            <a:r>
              <a:rPr lang="en-US" sz="2800" b="1" dirty="0">
                <a:solidFill>
                  <a:srgbClr val="FFFF00"/>
                </a:solidFill>
              </a:rPr>
              <a:t>Introduction to Big Data</a:t>
            </a:r>
            <a:endParaRPr lang="en-IN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01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V3</a:t>
            </a:r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 for Volume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14" descr="Screen shot 2013-01-13 at 4.0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153448"/>
            <a:ext cx="2559546" cy="1632883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221088"/>
            <a:ext cx="3044678" cy="227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3" y="3876209"/>
            <a:ext cx="2808313" cy="164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200339"/>
              </p:ext>
            </p:extLst>
          </p:nvPr>
        </p:nvGraphicFramePr>
        <p:xfrm>
          <a:off x="5477909" y="4696720"/>
          <a:ext cx="18319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1" name="Visio" r:id="rId6" imgW="1832312" imgH="268920" progId="Visio.Drawing.11">
                  <p:link updateAutomatic="1"/>
                </p:oleObj>
              </mc:Choice>
              <mc:Fallback>
                <p:oleObj name="Visio" r:id="rId6" imgW="1832312" imgH="26892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7909" y="4696720"/>
                        <a:ext cx="1831975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966050"/>
              </p:ext>
            </p:extLst>
          </p:nvPr>
        </p:nvGraphicFramePr>
        <p:xfrm>
          <a:off x="5391070" y="4940523"/>
          <a:ext cx="189230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2" name="Visio" r:id="rId8" imgW="1893092" imgH="268920" progId="Visio.Drawing.11">
                  <p:link updateAutomatic="1"/>
                </p:oleObj>
              </mc:Choice>
              <mc:Fallback>
                <p:oleObj name="Visio" r:id="rId8" imgW="1893092" imgH="26892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91070" y="4940523"/>
                        <a:ext cx="1892300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4"/>
          <p:cNvSpPr>
            <a:spLocks noGrp="1"/>
          </p:cNvSpPr>
          <p:nvPr>
            <p:ph sz="half" idx="1"/>
          </p:nvPr>
        </p:nvSpPr>
        <p:spPr>
          <a:xfrm>
            <a:off x="569403" y="1628800"/>
            <a:ext cx="4038600" cy="3453131"/>
          </a:xfrm>
        </p:spPr>
        <p:txBody>
          <a:bodyPr>
            <a:normAutofit/>
          </a:bodyPr>
          <a:lstStyle/>
          <a:p>
            <a:r>
              <a:rPr lang="en-US" sz="2000" dirty="0"/>
              <a:t>Volume of data, which needs to be processed is increasing rapidly</a:t>
            </a:r>
          </a:p>
          <a:p>
            <a:pPr lvl="1"/>
            <a:r>
              <a:rPr lang="en-US" sz="1800" dirty="0"/>
              <a:t>More storage capacity</a:t>
            </a:r>
          </a:p>
          <a:p>
            <a:pPr lvl="1"/>
            <a:r>
              <a:rPr lang="en-US" sz="1800" dirty="0"/>
              <a:t>More computation</a:t>
            </a:r>
          </a:p>
          <a:p>
            <a:pPr lvl="1"/>
            <a:r>
              <a:rPr lang="en-US" sz="1800" dirty="0"/>
              <a:t>More tools and techniques</a:t>
            </a:r>
          </a:p>
          <a:p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8F672-F0AE-4E5B-9B6A-22F68461E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239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V3:</a:t>
            </a:r>
            <a:r>
              <a:rPr lang="en-US" sz="4000" b="1" dirty="0"/>
              <a:t> </a:t>
            </a:r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 for Variety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345313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Various formats, types, and structures</a:t>
            </a:r>
          </a:p>
          <a:p>
            <a:pPr lvl="1"/>
            <a:r>
              <a:rPr lang="en-US" sz="1800" dirty="0"/>
              <a:t>Text, numerical, images, audio, video, sequences, time series, social media data, multi-dimensional arrays, etc…</a:t>
            </a:r>
          </a:p>
          <a:p>
            <a:pPr lvl="8"/>
            <a:endParaRPr lang="en-US" sz="800" dirty="0"/>
          </a:p>
          <a:p>
            <a:r>
              <a:rPr lang="en-US" sz="2000" dirty="0"/>
              <a:t>Static data vs. streaming data  </a:t>
            </a:r>
          </a:p>
          <a:p>
            <a:pPr lvl="8"/>
            <a:endParaRPr lang="en-US" sz="800" dirty="0"/>
          </a:p>
          <a:p>
            <a:r>
              <a:rPr lang="en-US" sz="2000" dirty="0"/>
              <a:t>A single application can be generating/collecting many types of data  </a:t>
            </a:r>
          </a:p>
          <a:p>
            <a:endParaRPr lang="en-I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20072" y="2068867"/>
            <a:ext cx="1219944" cy="9149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884667"/>
            <a:ext cx="1127257" cy="11234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284984"/>
            <a:ext cx="1589510" cy="1204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3437120"/>
            <a:ext cx="1175797" cy="900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4511618"/>
            <a:ext cx="1791729" cy="105744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35017" y="5378635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To extract knowledge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 all these types of data need to be linked together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3C664-68ED-4495-A7A7-D55924B4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29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V3:</a:t>
            </a:r>
            <a:r>
              <a:rPr lang="en-US" sz="4000" b="1" dirty="0"/>
              <a:t> </a:t>
            </a:r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 for Velocity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834880" cy="431722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Data is being generated fast and need to be processed fast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For time-sensitive processes such as catching fraud, big data must be used as it streams into your enterprise in order to maximize its value</a:t>
            </a:r>
          </a:p>
          <a:p>
            <a:pPr lvl="6"/>
            <a:endParaRPr lang="en-US" sz="1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Scrutinize 5 million trade events created each day to identify potential fraud</a:t>
            </a:r>
          </a:p>
          <a:p>
            <a:pPr lvl="8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Analyze 500 million daily call detail records in real-time to predict customer churn faster  </a:t>
            </a:r>
          </a:p>
          <a:p>
            <a:pPr lvl="8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Sometimes, 2 minutes is too late!  </a:t>
            </a:r>
          </a:p>
          <a:p>
            <a:pPr lvl="1"/>
            <a:r>
              <a:rPr lang="en-US" sz="18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The latest we have heard is 10 ns (</a:t>
            </a:r>
            <a:r>
              <a:rPr lang="en-US" sz="1800" dirty="0" err="1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nano</a:t>
            </a:r>
            <a:r>
              <a:rPr lang="en-US" sz="18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 seconds) delay is too much  </a:t>
            </a:r>
          </a:p>
          <a:p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35" y="2295602"/>
            <a:ext cx="2215761" cy="242954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3ABD5-12BC-4CE4-9684-B42F4F015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3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Big data vs. small data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45773"/>
            <a:ext cx="5170209" cy="38642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034655" y="1960356"/>
            <a:ext cx="6530418" cy="1477328"/>
            <a:chOff x="2034655" y="1960356"/>
            <a:chExt cx="6530418" cy="1477328"/>
          </a:xfrm>
        </p:grpSpPr>
        <p:sp>
          <p:nvSpPr>
            <p:cNvPr id="30" name="TextBox 29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- Optimizations and predictive analytics</a:t>
              </a:r>
            </a:p>
            <a:p>
              <a:r>
                <a:rPr lang="en-US" dirty="0"/>
                <a:t>- Complex statistical analysis</a:t>
              </a:r>
            </a:p>
            <a:p>
              <a:r>
                <a:rPr lang="en-US" dirty="0"/>
                <a:t>- All types of data, and many sources</a:t>
              </a:r>
            </a:p>
            <a:p>
              <a:r>
                <a:rPr lang="en-US" dirty="0"/>
                <a:t>- Very large datasets</a:t>
              </a:r>
            </a:p>
            <a:p>
              <a:r>
                <a:rPr lang="en-US" dirty="0"/>
                <a:t>- More of a real-time 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206987" y="4191949"/>
            <a:ext cx="6692952" cy="1200329"/>
            <a:chOff x="2206987" y="4191949"/>
            <a:chExt cx="6692952" cy="1200329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- Ad-hoc querying and reporting</a:t>
              </a:r>
            </a:p>
            <a:p>
              <a:r>
                <a:rPr lang="en-US" dirty="0"/>
                <a:t>- Data mining techniques</a:t>
              </a:r>
            </a:p>
            <a:p>
              <a:r>
                <a:rPr lang="en-US" dirty="0"/>
                <a:t>- Structured data, typical sources</a:t>
              </a:r>
            </a:p>
            <a:p>
              <a:r>
                <a:rPr lang="en-US" dirty="0"/>
                <a:t>- Small to mid-size datasets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163BEB-1E11-4DE5-97F2-EFB08AB4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13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80696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Big data vs. small data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12931" y="1870673"/>
            <a:ext cx="4398184" cy="4110022"/>
          </a:xfrm>
        </p:spPr>
        <p:txBody>
          <a:bodyPr>
            <a:noAutofit/>
          </a:bodyPr>
          <a:lstStyle/>
          <a:p>
            <a:r>
              <a:rPr lang="en-US" sz="2000" dirty="0"/>
              <a:t>Big data is more </a:t>
            </a:r>
            <a:r>
              <a:rPr lang="en-US" sz="2000" dirty="0">
                <a:solidFill>
                  <a:srgbClr val="2759E5"/>
                </a:solidFill>
              </a:rPr>
              <a:t>real-time in nature </a:t>
            </a:r>
            <a:r>
              <a:rPr lang="en-US" sz="2000" dirty="0"/>
              <a:t>than traditional applications</a:t>
            </a:r>
          </a:p>
          <a:p>
            <a:pPr lvl="3"/>
            <a:endParaRPr lang="en-US" sz="1200" dirty="0"/>
          </a:p>
          <a:p>
            <a:r>
              <a:rPr lang="en-US" sz="2000" dirty="0"/>
              <a:t>Big data architecture</a:t>
            </a:r>
          </a:p>
          <a:p>
            <a:pPr lvl="1"/>
            <a:r>
              <a:rPr lang="en-US" sz="1800" dirty="0"/>
              <a:t>Traditional architectures are not well-suited for big data applications (e.g. </a:t>
            </a:r>
            <a:r>
              <a:rPr lang="en-US" sz="1800" dirty="0" err="1"/>
              <a:t>Exa</a:t>
            </a:r>
            <a:r>
              <a:rPr lang="en-US" sz="1800" dirty="0"/>
              <a:t>-data, </a:t>
            </a:r>
            <a:r>
              <a:rPr lang="en-US" sz="1800" dirty="0" err="1"/>
              <a:t>Tera</a:t>
            </a:r>
            <a:r>
              <a:rPr lang="en-US" sz="1800" dirty="0"/>
              <a:t>-data) </a:t>
            </a:r>
          </a:p>
          <a:p>
            <a:pPr lvl="8"/>
            <a:endParaRPr lang="en-US" sz="800" dirty="0"/>
          </a:p>
          <a:p>
            <a:pPr lvl="1"/>
            <a:r>
              <a:rPr lang="en-US" sz="1800" dirty="0"/>
              <a:t>Massively parallel processing, scale out architectures are well-suited for big data applications</a:t>
            </a:r>
          </a:p>
        </p:txBody>
      </p:sp>
      <p:pic>
        <p:nvPicPr>
          <p:cNvPr id="11" name="Picture 10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78" y="2204864"/>
            <a:ext cx="3851882" cy="281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EB0B-9542-43C3-A57A-438D3A1E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156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Challenges ahead…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755576" y="2204864"/>
            <a:ext cx="7345363" cy="165298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Bottleneck is in technology</a:t>
            </a:r>
          </a:p>
          <a:p>
            <a:pPr lvl="1"/>
            <a:r>
              <a:rPr lang="en-US" dirty="0"/>
              <a:t>New architecture, algorithms, techniques  are needed</a:t>
            </a:r>
          </a:p>
          <a:p>
            <a:pPr lvl="4"/>
            <a:endParaRPr lang="en-US" dirty="0"/>
          </a:p>
          <a:p>
            <a:r>
              <a:rPr lang="en-US" b="1" dirty="0">
                <a:solidFill>
                  <a:srgbClr val="800000"/>
                </a:solidFill>
              </a:rPr>
              <a:t>Also in technical skills</a:t>
            </a:r>
          </a:p>
          <a:p>
            <a:pPr lvl="1"/>
            <a:r>
              <a:rPr lang="en-US" dirty="0"/>
              <a:t>Experts in using the new technology and dealing with Big data </a:t>
            </a:r>
          </a:p>
        </p:txBody>
      </p:sp>
      <p:sp>
        <p:nvSpPr>
          <p:cNvPr id="9" name="Rectangle 8"/>
          <p:cNvSpPr/>
          <p:nvPr/>
        </p:nvSpPr>
        <p:spPr>
          <a:xfrm>
            <a:off x="2123728" y="479715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Who are the major players in the world of Big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13DD-6FD3-41CB-845D-92948001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en-US" dirty="0"/>
              <a:t>Big data players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532E5-9DAC-4B11-9E98-9D40C26A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494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4326"/>
            <a:ext cx="8229600" cy="7806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Major players…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1935480"/>
            <a:ext cx="6923112" cy="4389120"/>
          </a:xfrm>
        </p:spPr>
        <p:txBody>
          <a:bodyPr>
            <a:normAutofit/>
          </a:bodyPr>
          <a:lstStyle/>
          <a:p>
            <a:r>
              <a:rPr lang="en-US" dirty="0"/>
              <a:t>Google </a:t>
            </a:r>
          </a:p>
          <a:p>
            <a:pPr lvl="8"/>
            <a:endParaRPr lang="en-US" dirty="0"/>
          </a:p>
          <a:p>
            <a:r>
              <a:rPr lang="en-US" dirty="0" err="1"/>
              <a:t>Hadoop</a:t>
            </a:r>
            <a:endParaRPr lang="en-US" dirty="0"/>
          </a:p>
          <a:p>
            <a:pPr lvl="8"/>
            <a:endParaRPr lang="en-US" dirty="0"/>
          </a:p>
          <a:p>
            <a:r>
              <a:rPr lang="en-US" dirty="0" err="1"/>
              <a:t>MapReduce</a:t>
            </a:r>
            <a:endParaRPr lang="en-US" dirty="0"/>
          </a:p>
          <a:p>
            <a:pPr lvl="7"/>
            <a:endParaRPr lang="en-US" dirty="0"/>
          </a:p>
          <a:p>
            <a:r>
              <a:rPr lang="en-US" dirty="0"/>
              <a:t>Mahout</a:t>
            </a:r>
          </a:p>
          <a:p>
            <a:pPr lvl="8"/>
            <a:endParaRPr lang="en-US" dirty="0"/>
          </a:p>
          <a:p>
            <a:r>
              <a:rPr lang="en-US" dirty="0"/>
              <a:t>Apache </a:t>
            </a:r>
            <a:r>
              <a:rPr lang="en-US" dirty="0" err="1"/>
              <a:t>Hbase</a:t>
            </a:r>
            <a:endParaRPr lang="en-US" dirty="0"/>
          </a:p>
          <a:p>
            <a:pPr lvl="8"/>
            <a:endParaRPr lang="en-US" dirty="0"/>
          </a:p>
          <a:p>
            <a:r>
              <a:rPr lang="en-US" dirty="0"/>
              <a:t>Cassandra</a:t>
            </a:r>
            <a:endParaRPr lang="en-IN" dirty="0"/>
          </a:p>
        </p:txBody>
      </p:sp>
      <p:sp>
        <p:nvSpPr>
          <p:cNvPr id="6" name="AutoShape 2" descr="data:image/jpeg;base64,/9j/4AAQSkZJRgABAQAAAQABAAD/2wCEAAkGBxIREhUUEhIUEhQXFBQVFxgXFRQVGBQUFBUWFxUUFxUYHCggGBolHBQUITEhJSkrLi4uFx8zODMsNygtLisBCgoKDg0OGhAQGiwkICQsLCwsLCwsLCwsLCwsLCwsLCwsLCwsLCwsLCwsLCwsLCwsLCwsLCwsLCwsLCwsLCwsLP/AABEIANgA6QMBEQACEQEDEQH/xAAbAAEAAgMBAQAAAAAAAAAAAAAABQYDBAcCAf/EAD4QAAEDAgQDBgQEBAUEAwAAAAEAAgMEEQUGEiExQVETIjJhcYEHQlKRM6GxwRRTcvAVI2Ky0TWCksJDVHP/xAAbAQEAAgMBAQAAAAAAAAAAAAAAAQQCAwUGB//EADQRAAICAgEDAwMCBAYCAwAAAAABAgMEERIFITETQVEiMmFxoRQjQoEVM1KRsdFi4SRTwf/aAAwDAQACEQMRAD8A7goAQBAEAQBAEAQBAEAQBAEAQBAEAQBAEAQBAEAQBAEAQBAEAQBAEAQBAEAQBAEAQBAEAQBAEAQBAEAQBAEAQBAEAQBAEAQBAEAQBAEAQBAEAQBAEAQBAEAQBAEAugPl0AugF0A1BSBdQNn1ALoBdAEAQBAEAQBAEAQBAEAQBAEAQBAEAQBAEAQHlzgNyUJ8kRW5kgj2Du0d0aLrItVYNs++tI0XYxVy/g0+kdXoWP4XGh989s+GgxCTxTNYOgQn1sOHiDZ5OW6g+Kqd7XTZP8fSvFZ5OVpv/su/NNon/EKv/rPLsArGeCov6kqdkrNx5dpVmMvxKLj/AJg+6GWsKzt4PUObns2mhI8wo0RLpsJLdciboMegl8LwD0OyjRRuw7avJKA3UFU+oAgCAIAgCAIAgCAIAgCAIAgCAIAgPLipIf5IeuxwB3ZwtM0nRvAep5KdF2rEbXKx8Y/uawwaec3qZbD+Ww2A8iUNn8VXT2pX92StHhUMQ7kbR52ufuVGyrbfbZ90jdCGk+qAEB8Qg+oSCgNeopGPFnNB9kM4WTg/pIDEcoxu3iJYfyWR0aepzXafgiW1NXRGzrvZ9wpLfp4+Svp7MsmEZhin2vpd0KxaOZkYU6X8kwCo0Uz6gCAIAgCAIAgCAIAgCAIAgCAxzTNY0ucQAOJKkmMXJ6j5IR7paw90mKDrwe/06BC6uGP57y/ZErQ0EcLdLGgD8z6lNlWy2Vr3JmyoNZ8LgBc7IEmyKrcxU8e2vUejd1KRbrwbZ+2v1I92ZZn/AIVM8+ZBCnRYWDXH75ng12IO4Qtao0ZejhrzM8GqxIf/ABtKnRKrw37nk47WR+Onv6Apoy/g8aX2zM1PnJl7SMcxNGuXTJeYPZNUmLwy+B49OajRSsxrIfcjdBQ0a+TzLC14s4AjzQmMpRe4lSxrK5BL4DY8bBTs7GN1FP6LDHgmZHMPZzi3K5QzysBTXOsuMUocLg3CxOJJOL0zIhAQBAEAQBAEAQBAEAQBAY5pmsaXONgBcqdExi5PSImKB1S7XICIgbsZw1f6nj9lJZc1StQ+75JgCygq7PpKaHgh8QxsNd2cTTNL0buB/UeSaLdWI5LlY9L8mo3Bp5zeplLW/QwkD0JU7N38TVUtVR/uyUo8Ghi8MbfUi5+5UbKs8m2f3SZvNFuSjZo7npAfEB8IU7Bq1OGRSDvMafYXTZuhkWQe1Ir1flEeKBxael1Ozo1dUb7WrZoQ4tVUh0zAub14/mhvljY+Qtw8lqwvGYpx3Xb9DxUaOVfizqfdEioK2yv5hwBsw1NFn/qpR0MPMdUtNkDgeMvpn9lLe17b8lkzoZOLC6POsvcMocAQbgrA4Ek4vTMiEBAEAQBAEAQBAEAQAoCLLP4h+/4TDw+tw/YLIsJqqP8A5P8AYkgFBX9+4cbblB7kJNPJVEsiJZEDZ0nN3kz/AJQuxhDHXKa3L4JGgw+OFto2gdTzPmSmyvbdO1/WzbUGoxz1DWC73Bo8zZDKMXJ6RCVOaYwbRNdKf9I2+6kuw6fN95tJGscYrX+Cm0+t00bVi40fusPDq3Ev5Tf7900ZKnC/1GN2YKyP8Sn28gVJksLGn9szapM4RHaRpYfNQ0ap9MsXeHcnKWtjkF2OB91BQspnW9SR6qqRkjbPAIU7IrslW9xZS8YwGSmd2kBNuNhyUncx8yN64WIl8vZjEvck2f8AqoaKeZgOD5Q8FkUHMK5mjBBK3W0d4dOalM6WDl+m+EiLyrjJY7spOF7C/XostFvPxVKPqRLuDdYHCaPqAIAgCAIAgCAIAUBqVribMbxdxPRvM/spM4LX1M2Iow0ADYBQYN7Z9Kkh/KIupvUOLAbRjxkfMfpB6IWoapXN/d7ElHGGgBoAA4DohXbbe2e7qCP0IivxY6uzgb2knP6WebipLdWMtc7Xpfua8OXjIddS8yu+m9mDyAU7NjzeC40pJfPuTFPSMjFmMa0eQCMpzsnPvNtmwsTAIDy5o6IT+hH1uCwy+Jgv1GylFirKur8MrFdl+anOuBxIHK6k6dWbVkLjYbmDZpudEw0nhdGasnp3blU+xaAQ8dQVBye8X+Sl5mwMxO7WLYcTbkVOzu4WWrF6dnklcr452rdDz3h+ahop52J6cuUfBYiLqDmlFzbhZieJWCw52WSZ38DI9SPCRP5XxUTRgE94bKGc/Px/SnteCdUFAID6pB5uoALkXchsBwPAhTobQJUdiT0pB8KAwU7bkuPE8PQcEM5fCNhDA1K15tpb4nbeg5lDOC78n4Rlp4AxoaOA/u6GMpOT2zKUIIuvmdI7sojb63/SOg8ypLFUYwXOX9jcoaJkTdLBbqeZPUlQarLJWPcjYshgCEB5keGi5IA6lQ2kRtJdzU/xaDUG9tHqJsBrbck8gOaxU4t6MVZBvWzdCzMxZAC1AVvMeXWygvjFnjfbmsjpYea4PjJ9iIy9jboX9lNe3DfkoZczMNWw51l1cwSN33BChHDTcJdvY59i9I6kn1N2F7j/AIUno8exZNXBl3wavE0YcONt1DOFk0uufc94pSCWMtPREY0WOE0yg4TOaao0nhex+6yZ6C+Cvp5I6RE+4BHMLA81Jaej3dCNHmR4aCSbAbknkFK23pEN6RQMWzjLPK6Chs0N8czhfTfgGt5u8v0V5UV0pStW/wAf9mj1JWPUewiyZ2/emdNO4/NLNIB7MYQGjyWDzbF9iSX6IlUR/q7/ANzBW/DssGqnfJC/lpleRf0Jv9itkOoTT3JJr40iJY0X47f3ZAUua8ToahtPIP4gkjuvPFl7F4k4tHHjdWr4Y1lfOK4v8Gmt2xnx8nY6WUPaHDmAev5rjF4+zcLddkJj5PQ2QjZ9ugMELbuLj6D0Qyb7aM90MTXrJiBZviJs316+yGcIpvfsfaSmEbbDfmSeJPMlNkTk5vbNhDE+XQC6hg0cVpGyMOpoJAJFxextxWE1tGq2KcXs5LlV73Ys67rlrCAbcLuaLjodlTw4rk2c7p8E5NnZ2roHWPupALoBZAU/OGD7dqwbjip2dnp2U98JGXJ2L6x2bjuOCNGHUcXi+UfBJZnoBLEeoUFbBvdcysZPrzHIY3HYn81LR1Oo0qdfNF+WJ57wULOVJokDxzWSPQ9Ot5Q4lmyvWdpCOo2RnLzq+FrJhQUtlH+KeOGnpi1p3IufvsP1Psuh0+re7H7FXJn/AEox/DTARHA17xdxGok83u3cT+nsquRa7LG/yb64cYovoC0mYKAiqzAYZZe1LRr2DjbdwHAE9PJTyetAk2NDRYbAKBsicWzBBTuDXEukPhjY0vefYcPda52KJYqxbLFyS0vlkZPneOP8anniafmc1v7Fa3kJd2izX071O1c4t/Hdf8pEzhWMQ1TNUMgeOB5Fp6EHgtsLIzX0sqW49lMuM1okQNll+ppZo1eKRxu0klzvpaLn36KnPNrUuMdt/hb/AHNirbRojHY9fea9tthcfdaLOqRrf82uUV86/wCmzbGhuOotEvTVDJG6mODh/fFXqb67Y8q3tFdxlF6Zlc4AXJstq+EQ3ogp830jb/5heAbEsY5zQehcBb81ZhiWP/2zU7oo1J8+UbdryONr2bG5xt12W2XT7ktvSMFkxfZErT4iJ4HSNa9gLXWD26SRp46eI91SujxTTNk3uD/Q5dkXfFZT/pH+4KhheWc/pv8AUdgnlawFziA0C5J4AK+2kts6kYuTUY+SvS5xisTFFNMwHxsZ3NuNiePstLvS9i8sBp6skov4f/ozYLm6lqn9mx5bJyY4WJtxt1SrIjY9DJ6ddRHnJbXyjcqsX7NzwY3ENNrixvdmsenT1K3FE3JGiRnk5t/uEMq5OElJHOXg01Tttv8Aksj0y1fSdFheJIweNwsWebmnCxo53ikZgqbjbe6yPSUTVtDR0PDp9cbT5LE83dDjJoh85U2qK/RF5LvTrONmiJyPVWJYsmXeqV/1F4WJwDifxmqy6Z0f0hh+7Af3K72FX/8AF2vk598v5qOr5Yt/DRkcC0H7i64T8s6KJZQAgCAi8wYh/Dwufz4D1IO/5LVdPhDaLOHR61yh/uUX4dQmqMs7ySXyOBdz0NNg2/5rXjxTjy92WOo2tWelH7V2L3V4JDIwscwEEWKsSipLTKEJyrfKL7nF55JcGry5rjoa+zhykhdvY+djx6hcuLdVuj1lvDNw1J/drz8Nf9nZcRxRrIO1abgt1A+VrrX1fLlTSow8y7foeYpr5T0yvZLgdUMMshPeJcfO5Nh6AWV3Bx4U1JL/AH+WyLZvlr4LHV4LE9trWPI+a3X1Qug4S9zCE3F7KfBXPoqht76HO0PHLjYO9brzHTbZY2Q6ZeN6f/4X74KdfI+fFTHHRxtiY6weWh1uYcQP0uvoGDUlCdrXdLscK+f1KJZcHwlphaDs3SAGjYBtrWsudKyTfJ+S1GKS0coz1hbsMqxJCS1u0jbG2xJ1M9Nj913seaycZqX9JzrI+nZ2OuUT2OpDIwWD4i77tvZedtWotF617rf6HM8g/wDVZf6f/dUsLyzndO8Mn/ibix1xUzSQ18kbHeYcdx9v1Wd0nKxQPXYVXp48shLv7fgmzUUtLG3+IeA4gaYxcutbZrI27qzKyFa0c6NFtzctfnbejn2PYRPPVCalidSt1Nc0vtrLh83Zg3A9bKqqXOzn4Os82NOP6DfJ/Psvx3Oy0D3OjaXCzrC/mbbq6cEz2QFDzvBpkDgpR6Dpk9w4lgynUa4RfkoZzuoQ427K/niGzw5ZI6PS5fQ0T2UZ9UI8lic7qEONhvY7Hqhd6IaMWWrUUbLEmmot5/usmd/NXKlnRNaxPNaOVfGXCyJI5wO69uhx6PZuL+oJ/wDFd3pNqcHU/Psc3Mg1JSRP/CbHBNS9i4/5kPdI6s+R3229Qudn47qs7eGWaLVNF7uqL2WCKx2epa3/ACOyG3ieXGx6BjRv91vq4b+vf9jXJSf2lHzFnaso2d8sdJYEWjs3e/Xfkunj4lN0HNRekVJ3TjLWzYzDXyTYWyWR2t3dLyGhgBkYdgN9gTZcDqGtNw8JnpOhf56Un3aNf4KVI7KaI+JshP8A2uAP63WOLJSgYdVrcLttednTSrJyzkHxqjbrbbdzmsA8zdwH7Ln3r+aj0fTJ8cSe/BZZo3Cgiafo0/YBcvr1b/lWey7HMxWpN/k3/h1IP4Yt4FriCPfZdjBs9SiLRWujxky2K4aTmvxG8bWt8TpGgfkSvKuvl1SevmP/AAjoJ6x0RfxRwmV0UU7QXM0Br7blpb4XW6L6D0++EYOub1s4eVXLmpxLT8Ps3QVNMxrpGsmY0Ne0kC9vmHUFU8jFlCTcVtG6u1SXfsVv4hv/AMSmZDT96OOwlk+UEm+hv1Otbgt9cnjUvn5kapL1Z7XhF/oqYxUZadrRO26d3guVd4kzfb2rf6HNMgf9Ul/pP+9U8H3Of03xLR4+K7zHWNNidJjlHm0ch7tKwufG9M9706HrYLivyjoOA4XBJGyaEMY2RjXamtGpwIvu47roR4/cjzc52R+iTfb2+CdgoY2cG79TxWWzU9m0EAKApuexs1ZI7PSvJlyK/uEKGR1RfUYs9t8KIz6V7ozZGd3CjXc1dUX1IsOJ/hu9CoOfR/mL9TnOFG1SP6v3WT8HpL1ulnQ9awPOcUecdwiOrhdDILtd9wRuHDoQVsqslVJSj5RWnFSWmcRrsMrcHqBI3V3T3ZGi7Xt5hw8+i7kcijJjwkc+Vc6nuJ0LL/xPpJmgTnsJOd7uYT1DgNvdULOnTX+X3RahkLX1dixOzVQ2v/FQ2/rH6Kr/AAt3+lmz1ofJy34o4o2teG0rXzDSBqa12m41cyN+K6mM/QpcbHrf5KtsXZNOKOi5ew5s2HNhlGzogxw6HSAfcFcS2EZbS8HQrnKpqUezRziGjq8FrO0bG6aLdrtPzR3uLjk4WVFVypl27o79uTTmw1PtL22dCp8+00jLxx1D3/QIJL36araR91Z9ZfDOX/AS390dfO1/x5KscHqK+sE1Q0Ns67IgdWgDgXuG17cvNY11ty5yNt18Y1qmvwjodXhbXwdlwsNj0I5qciiN9bhM58JuL2ik4fVyUE7tbHFjtnW59HBcfGryMJ+HKPvotycbC2tzJE5t2B7zbgGEfcnYLozzf9EJNv8ADX7vsV/S76ZWIMLlq6rtZRw4NG4YPXmSscLD9Lds39cntk2WbSivYvUkDSzS62m1t1fSfhGnZznOFNSU8T3080TZb3LQWaiOBA+4XVwHZGxc12/JTyEnFuPkhfhnmOCJ3ZVJsHOJjefDqeeDuhvzW3qGG5N2w7/JjjXKK4s6zjMpbBIWtc86HWa0XJJFhZcKzfFlm5/Q9d+xx7KNRLT175ZKaaztrNaCQdV+ZVTHjKt9yhhwnV5RfM+5c/xCnbJGNMzBdoNtwRvG7f8AsrffQrFv3PSdNz3jTe/D9jn+WM11WFkwyQvdHcksIPdN9yxwB49FXrlbX2a2jp5NeJlrnyUZF/w3PLqogQUkovxfKQxjfO/F3oArMbZS/pOVbh1Vd3Yn+my5QOu0Hjt6fkt5RPZQFKz1JuApR3Olx7bNnI7O4SjZp6pLcjXz0/gERt6UvLNjIze4UbNXVO8kWDFTaJ3oVBz8dbsRznCt6gf1fusn4PS39qWdCssNHm+RIqTQYainY8We0OHmFHf2BA1WSaJ5uYWg+gWxW2L3MXGL8o9U+T6WPwxgejW/rZJXWP3f+44R+CQGDQ7XaT6n9lh58mXb2N6GENFmiwQgwT07Hkhzb3Cnv7GfdR2jA3B4hwBt0usTFvZmMDYwNIAFxf32/dTtvyTH4NtQQa1VRxyeNoKeezG9dzQo8Mju5pv3XcL8juFPjwbLNvTJNkbWDYADyUeWa/By7GMYkr63+GDiIWguc1pI1C4DWkjrxK60ksWrcVuT9ynH+dP6nrRccPytGxltEbBbg1jf14lc2V05d22WlCKKdn7ITGRuqINtIu9vJw5m3IrpYGZJSVcvDK2RTHXJFg+FOKPqKFrZLuMZdGCebWmzb9dtvZVM2KjfJLwbqG/TRaf8Kh46BdVTa9s2mRBosBsgNKrweGQ3czfyTYTaPlNg0LDcN3807rwG/kkQEB8cUBznNlR2k1hy2WSPS9Phwq2W7LVN2cIWLOPnWc7Cr5zn1SAdFkjrdMhqDZYsowaYQeqxZy+oT5WaNvMMumF3oURqw47tRR8sx6pwfP8AdZM72a+NTR0TQsTzOzZQxCAIAgCAIDWqHaXNPnpPvwQzj3TRsIazHOzU0jqLIZRemY6KbWwHnwPqNipJmtSNhQYkbXP7J7ZflPdf5fS77/qjN1Wpxcff2JA2I8inhmlr2ZxHE6Opwmv7YRmWMONjYkOjPyutu0+fku56tOVXxm9MoKE6p7XcvVD8TaJ7Rr7WN3Qxudv5Ft1RfTbv6dNfqv8As3LKj7rua+O47JXQuhpYpI437PmlaYxovuI2HvPJ9AFFdUKHynJbXhLv+/gycnZ212JzJeCCkhDQCBYWvxPmfM8fdU52Ox8n5ZuitLRY1BIQBAEAQEfjNaIoyT0UosY1LsmkUDCaZ1RPc8L3UnoL5qiridGNo2eQCxPNrc5nNqxxnqNt+8sj01SVVL2dGw2DRG0eSwPNXT5TbIPOtTpj09VKL/Ta9y2RmSKa7i5Sy11OztovFlicDR7QkKQEAQBAEBr1kephA4229RuFKMoPUlsUc2tgPsfIjigshxlozqDEjg/sprHwSbjyeOI91Jv16kN+6JEKDQeJ4Q9pa4XBFihMZOL2iIw+qML+wlP/AObz87el/qCkt21qyHrV+PdfBJVVIyUWe0FQU/cjhlyEG41D0Ky5P5/chJfBuU+FxsN7aj1O6xfck3QFAPqkBAEAQGKaUNBJNgEMoxcnpHPsw4m6pk0M3HBZHocTHVEecy05awkQsBI7xWJys3J9WRhzbiQjj0g7lSjPp9HOe2QeT8PL36yNgpOh1G5RjxRfeCxPPHPM21faS6Ry2WSR6Tp9XCvky05Wo+ziHnuoZyc+7nY9E2sSjoIAgCAIAgCA+FSiGRzH9lMWnwybt8n8x+6Fh/XDa8okbqNFc1sQpBKwt4Hi09HDgVOzbVZwlv29zBhNcXgsftIzZw69HDyQzvr4vlHw/BIXUGg08Tw5s7NLtjxa4cWnqCpNtN0qpbX+xE02LSU7hHVcODZOR9VJcnjQuXOnz8FgjlDhdpBHUbqDnyi4vTR6BUEH1AFAPikC6A1q2uZELvcApNldM7HqKKRi+NyVLtEQOny5rI72NiwoXOZN5cy8Iu+/d36KGyhmZzs+mPgna2pbE0uO1goRQrrc5aRzuqmfVzWG4v8Aksj0lcY49XfyX7CaEQxhoHJYtnnsi52T2zzjdaIoyedkSMsWp2WJFEwamNRPc773KyO/k2KmrSOkwxhoAHJYM8xKW3s9oQEAQBAEAQBAEBqYlSdqyw2cN2no4cFJsps4SPGFVvaNs7Z7e68dCOfoUZldVwlteH3N1QaPYisXoXEiWHaVv2eObSskWqLor+XZ9r/Yy4TijJx9Lx4mHi0+nRQY5GNKp9/Hs/YkFBoMNTTMkaWvaHAqTKFkq3yi+5XpcFngOqlku3joduPQKToxyqrVq1d/kMzO+Paogc09QNkDwIT/AMqSf90bsOaKZ3z29Qo0aZdPvXhbMxzDTfzWpoxWFf8A6TVqM107eDi70U6Nkem3y/QiKrNskm0MZ9bIW4dOrj3nI14MEqak6pSWjzv+iG2eZRQtVpbLVhWCRQDYXPVGzlX5U7X3N2pqGxtJcQAFBohB2PSRQsbxZ9U/RHe1+XNZHoMXGjRHlIsmW8EELdTh3isWzmZuY7XxXgnnvAFyoKCW3pHPsz4mZ5NDNwDbbqskeiwcdVQ5yLNljC+xjBI7xUM5edkOyTSJxQc9eAhJ9QBAEAQBAEAQBAQ+KUz2O7eEXcBZ7f5jP+QskW6LIyj6Vnh+H+Tfoa1kzA5huD9weh81BXsrlW9SM5UGBEYtg2s9pE7s5hwI2DvJyy2WsfJ4LhZ3izBQ49Z3Z1Leyk6/K7zBQ2W4W1zoe0TzHA7g3Hko0UmmuzR9UEHiSJrtnAH1CklSlHumR9RgNO/jE32ACbLEMy+PiRrHKlL9JHumzb/iOR8mWLLNM35L+qbMZZ978s34KGNnhY0ewTZXldZLyzYUGsjcTxqKEbuBPRZaLNOLZa/HYplXWz1r9LQQ33t7qTtwqpxY8n5LRgOX2QC7t3fosWzlZWbK19vBOk2UFD8FTzVjukdnGdzxsskjr4OHv65GplTBC49rIPRGzdn5aS4QLu0WWJwt77n1AEAQBAEAQBAEAQBAfLICBrqJ8DzNTi4P4kfJ3m0dVkXq7YWx9O3+zJLDcRjnbqYd+YPEHoQo0VrqZ1PUvBtoajWr6COZumRod+o9CmzZVdOt7iyCdhVVTG9PJrZ9Dt/spL6yMe5atWn8o9RZq0HTPE6M9bbJoS6dy71STRJ0+O07+Ejfc2TRVnh3Q8xNxlXGeD2n3CaNLqmvKZ6NSz6m/cKNEcJfBglxOFvGRv3CaNkceyXhMiqzNcDPCS8+SnRar6ZdL7lpELU5gqZ+7EwtHkE0XoYNFK3OW2ZKDKskh1TuPohjb1GFa1Wi2UOHxwizGgKNnIsvnY9yNlzrblQatb8FVzHmMNuyI3PVSjr4eC2+UyOy/gLpndpLw4781JYy8yNK4QL1FGGiwFgFDOC5NvbPaggIAgCAIAgCAIAgCAIAgPhCkEJieCnV2tO7s5ef0v8AUKUy7TlRS9O3vH9zxQZhGrs6hvZScN/C70KaJsw+3Kt7ROtcDuNwoKLTT7n2ygGKWna/ZzQ4eYupMoylHwyLqcr0z/k0ny2TZbrz7oe5oyZNZ8sr2+6nZuXU5e8UYjk4/wA5ybM/8T/8T3HkuP5nuKbIfVJ+0USFNlinZ8t/VRsrzz7pe5KRUzGeFoHsmyrKcpd2zKhgalbiEcQu9wCaNtdM7XqJTcVzDJO7RCDby5qdHbowq6Vysfc3sCyxuHzbnohXys/+mBbmRgCwFlByG3Luz0oICAIAgCAIAgCAIAgCAIAgCA+FSQatfh8czbSNB8+Y9CpN1V063uLIJ2F1VNvTydoz6Hbn0BTZfWRRf2tjp/KPcGag06Z43RHqRsmjCXT21ut7JmmxOGTwyNPuoKc6LIPUkzbBUGo+oAhAQkxvmaOJA91OiVFvwiMrcwwR8XgnoN00WqsK2zwiv1ubJJO7Aw+vNZI6FfToV97GYaXL9RUHVM4gdCjNk82mntUu5a8MwWKAd1tz1Kx2cm7KstfckbKGVj6gCAIAgCAIAgCAIAgCAIAgCAIAgCAIDBUUrJBZ7Q71F1kZRsnF7iyFqspwO3bqjPkVGy9DqVsVp90ajsuVLPw6k26G6k2rOol98DwaTEm8Hh32U9jJW4cvY8FuJ+X5J2Mk8I8mixF/F9kJ9XDj4Qblaof+JMfuVGyf8Rph9sTepcnRN3eS9NlezqdkvtWibpcOij8LAFGylO+c/LNoIaT6oAQBAEAQBAEAQBAEAQBAEAQBAEAQBAEAQCyAIAgCAIBZAEAQBAEAQBAEAQBAEAQBAEAQBAEAQBAEAQBAEAQBAEAQBAEAQBAEAQBAEAQBAEAQBAEAQH//2Q=="/>
          <p:cNvSpPr>
            <a:spLocks noChangeAspect="1" noChangeArrowheads="1"/>
          </p:cNvSpPr>
          <p:nvPr/>
        </p:nvSpPr>
        <p:spPr bwMode="auto">
          <a:xfrm>
            <a:off x="155575" y="-1485900"/>
            <a:ext cx="33528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:image/jpeg;base64,/9j/4AAQSkZJRgABAQAAAQABAAD/2wCEAAkGBxIREhUUEhIUEhQXFBQVFxgXFRQVGBQUFBUWFxUUFxUYHCggGBolHBQUITEhJSkrLi4uFx8zODMsNygtLisBCgoKDg0OGhAQGiwkICQsLCwsLCwsLCwsLCwsLCwsLCwsLCwsLCwsLCwsLCwsLCwsLCwsLCwsLCwsLCwsLCwsLP/AABEIANgA6QMBEQACEQEDEQH/xAAbAAEAAgMBAQAAAAAAAAAAAAAABQYDBAcCAf/EAD4QAAEDAgQDBgQEBAUEAwAAAAEAAgMEEQUGEiExQVETIjJhcYEHQlKRM6GxwRRTcvAVI2Ky0TWCksJDVHP/xAAbAQEAAgMBAQAAAAAAAAAAAAAAAQQCAwUGB//EADQRAAICAgEDAwMCBAYCAwAAAAABAgMEERIFITETQVEiMmFxoRQjQoEVM1KRsdFi4SRTwf/aAAwDAQACEQMRAD8A7goAQBAEAQBAEAQBAEAQBAEAQBAEAQBAEAQBAEAQBAEAQBAEAQBAEAQBAEAQBAEAQBAEAQBAEAQBAEAQBAEAQBAEAQBAEAQBAEAQBAEAQBAEAQBAEAQBAEAQBAEAugPl0AugF0A1BSBdQNn1ALoBdAEAQBAEAQBAEAQBAEAQBAEAQBAEAQBAEAQHlzgNyUJ8kRW5kgj2Du0d0aLrItVYNs++tI0XYxVy/g0+kdXoWP4XGh989s+GgxCTxTNYOgQn1sOHiDZ5OW6g+Kqd7XTZP8fSvFZ5OVpv/su/NNon/EKv/rPLsArGeCov6kqdkrNx5dpVmMvxKLj/AJg+6GWsKzt4PUObns2mhI8wo0RLpsJLdciboMegl8LwD0OyjRRuw7avJKA3UFU+oAgCAIAgCAIAgCAIAgCAIAgCAIAgPLipIf5IeuxwB3ZwtM0nRvAep5KdF2rEbXKx8Y/uawwaec3qZbD+Ww2A8iUNn8VXT2pX92StHhUMQ7kbR52ufuVGyrbfbZ90jdCGk+qAEB8Qg+oSCgNeopGPFnNB9kM4WTg/pIDEcoxu3iJYfyWR0aepzXafgiW1NXRGzrvZ9wpLfp4+Svp7MsmEZhin2vpd0KxaOZkYU6X8kwCo0Uz6gCAIAgCAIAgCAIAgCAIAgCAxzTNY0ucQAOJKkmMXJ6j5IR7paw90mKDrwe/06BC6uGP57y/ZErQ0EcLdLGgD8z6lNlWy2Vr3JmyoNZ8LgBc7IEmyKrcxU8e2vUejd1KRbrwbZ+2v1I92ZZn/AIVM8+ZBCnRYWDXH75ng12IO4Qtao0ZejhrzM8GqxIf/ABtKnRKrw37nk47WR+Onv6Apoy/g8aX2zM1PnJl7SMcxNGuXTJeYPZNUmLwy+B49OajRSsxrIfcjdBQ0a+TzLC14s4AjzQmMpRe4lSxrK5BL4DY8bBTs7GN1FP6LDHgmZHMPZzi3K5QzysBTXOsuMUocLg3CxOJJOL0zIhAQBAEAQBAEAQBAEAQBAY5pmsaXONgBcqdExi5PSImKB1S7XICIgbsZw1f6nj9lJZc1StQ+75JgCygq7PpKaHgh8QxsNd2cTTNL0buB/UeSaLdWI5LlY9L8mo3Bp5zeplLW/QwkD0JU7N38TVUtVR/uyUo8Ghi8MbfUi5+5UbKs8m2f3SZvNFuSjZo7npAfEB8IU7Bq1OGRSDvMafYXTZuhkWQe1Ir1flEeKBxael1Ozo1dUb7WrZoQ4tVUh0zAub14/mhvljY+Qtw8lqwvGYpx3Xb9DxUaOVfizqfdEioK2yv5hwBsw1NFn/qpR0MPMdUtNkDgeMvpn9lLe17b8lkzoZOLC6POsvcMocAQbgrA4Ek4vTMiEBAEAQBAEAQBAEAQAoCLLP4h+/4TDw+tw/YLIsJqqP8A5P8AYkgFBX9+4cbblB7kJNPJVEsiJZEDZ0nN3kz/AJQuxhDHXKa3L4JGgw+OFto2gdTzPmSmyvbdO1/WzbUGoxz1DWC73Bo8zZDKMXJ6RCVOaYwbRNdKf9I2+6kuw6fN95tJGscYrX+Cm0+t00bVi40fusPDq3Ev5Tf7900ZKnC/1GN2YKyP8Sn28gVJksLGn9szapM4RHaRpYfNQ0ap9MsXeHcnKWtjkF2OB91BQspnW9SR6qqRkjbPAIU7IrslW9xZS8YwGSmd2kBNuNhyUncx8yN64WIl8vZjEvck2f8AqoaKeZgOD5Q8FkUHMK5mjBBK3W0d4dOalM6WDl+m+EiLyrjJY7spOF7C/XostFvPxVKPqRLuDdYHCaPqAIAgCAIAgCAIAUBqVribMbxdxPRvM/spM4LX1M2Iow0ADYBQYN7Z9Kkh/KIupvUOLAbRjxkfMfpB6IWoapXN/d7ElHGGgBoAA4DohXbbe2e7qCP0IivxY6uzgb2knP6WebipLdWMtc7Xpfua8OXjIddS8yu+m9mDyAU7NjzeC40pJfPuTFPSMjFmMa0eQCMpzsnPvNtmwsTAIDy5o6IT+hH1uCwy+Jgv1GylFirKur8MrFdl+anOuBxIHK6k6dWbVkLjYbmDZpudEw0nhdGasnp3blU+xaAQ8dQVBye8X+Sl5mwMxO7WLYcTbkVOzu4WWrF6dnklcr452rdDz3h+ahop52J6cuUfBYiLqDmlFzbhZieJWCw52WSZ38DI9SPCRP5XxUTRgE94bKGc/Px/SnteCdUFAID6pB5uoALkXchsBwPAhTobQJUdiT0pB8KAwU7bkuPE8PQcEM5fCNhDA1K15tpb4nbeg5lDOC78n4Rlp4AxoaOA/u6GMpOT2zKUIIuvmdI7sojb63/SOg8ypLFUYwXOX9jcoaJkTdLBbqeZPUlQarLJWPcjYshgCEB5keGi5IA6lQ2kRtJdzU/xaDUG9tHqJsBrbck8gOaxU4t6MVZBvWzdCzMxZAC1AVvMeXWygvjFnjfbmsjpYea4PjJ9iIy9jboX9lNe3DfkoZczMNWw51l1cwSN33BChHDTcJdvY59i9I6kn1N2F7j/AIUno8exZNXBl3wavE0YcONt1DOFk0uufc94pSCWMtPREY0WOE0yg4TOaao0nhex+6yZ6C+Cvp5I6RE+4BHMLA81Jaej3dCNHmR4aCSbAbknkFK23pEN6RQMWzjLPK6Chs0N8czhfTfgGt5u8v0V5UV0pStW/wAf9mj1JWPUewiyZ2/emdNO4/NLNIB7MYQGjyWDzbF9iSX6IlUR/q7/ANzBW/DssGqnfJC/lpleRf0Jv9itkOoTT3JJr40iJY0X47f3ZAUua8ToahtPIP4gkjuvPFl7F4k4tHHjdWr4Y1lfOK4v8Gmt2xnx8nY6WUPaHDmAev5rjF4+zcLddkJj5PQ2QjZ9ugMELbuLj6D0Qyb7aM90MTXrJiBZviJs316+yGcIpvfsfaSmEbbDfmSeJPMlNkTk5vbNhDE+XQC6hg0cVpGyMOpoJAJFxextxWE1tGq2KcXs5LlV73Ys67rlrCAbcLuaLjodlTw4rk2c7p8E5NnZ2roHWPupALoBZAU/OGD7dqwbjip2dnp2U98JGXJ2L6x2bjuOCNGHUcXi+UfBJZnoBLEeoUFbBvdcysZPrzHIY3HYn81LR1Oo0qdfNF+WJ57wULOVJokDxzWSPQ9Ot5Q4lmyvWdpCOo2RnLzq+FrJhQUtlH+KeOGnpi1p3IufvsP1Psuh0+re7H7FXJn/AEox/DTARHA17xdxGok83u3cT+nsquRa7LG/yb64cYovoC0mYKAiqzAYZZe1LRr2DjbdwHAE9PJTyetAk2NDRYbAKBsicWzBBTuDXEukPhjY0vefYcPda52KJYqxbLFyS0vlkZPneOP8anniafmc1v7Fa3kJd2izX071O1c4t/Hdf8pEzhWMQ1TNUMgeOB5Fp6EHgtsLIzX0sqW49lMuM1okQNll+ppZo1eKRxu0klzvpaLn36KnPNrUuMdt/hb/AHNirbRojHY9fea9tthcfdaLOqRrf82uUV86/wCmzbGhuOotEvTVDJG6mODh/fFXqb67Y8q3tFdxlF6Zlc4AXJstq+EQ3ogp830jb/5heAbEsY5zQehcBb81ZhiWP/2zU7oo1J8+UbdryONr2bG5xt12W2XT7ktvSMFkxfZErT4iJ4HSNa9gLXWD26SRp46eI91SujxTTNk3uD/Q5dkXfFZT/pH+4KhheWc/pv8AUdgnlawFziA0C5J4AK+2kts6kYuTUY+SvS5xisTFFNMwHxsZ3NuNiePstLvS9i8sBp6skov4f/ozYLm6lqn9mx5bJyY4WJtxt1SrIjY9DJ6ddRHnJbXyjcqsX7NzwY3ENNrixvdmsenT1K3FE3JGiRnk5t/uEMq5OElJHOXg01Tttv8Aksj0y1fSdFheJIweNwsWebmnCxo53ikZgqbjbe6yPSUTVtDR0PDp9cbT5LE83dDjJoh85U2qK/RF5LvTrONmiJyPVWJYsmXeqV/1F4WJwDifxmqy6Z0f0hh+7Af3K72FX/8AF2vk598v5qOr5Yt/DRkcC0H7i64T8s6KJZQAgCAi8wYh/Dwufz4D1IO/5LVdPhDaLOHR61yh/uUX4dQmqMs7ySXyOBdz0NNg2/5rXjxTjy92WOo2tWelH7V2L3V4JDIwscwEEWKsSipLTKEJyrfKL7nF55JcGry5rjoa+zhykhdvY+djx6hcuLdVuj1lvDNw1J/drz8Nf9nZcRxRrIO1abgt1A+VrrX1fLlTSow8y7foeYpr5T0yvZLgdUMMshPeJcfO5Nh6AWV3Bx4U1JL/AH+WyLZvlr4LHV4LE9trWPI+a3X1Qug4S9zCE3F7KfBXPoqht76HO0PHLjYO9brzHTbZY2Q6ZeN6f/4X74KdfI+fFTHHRxtiY6weWh1uYcQP0uvoGDUlCdrXdLscK+f1KJZcHwlphaDs3SAGjYBtrWsudKyTfJ+S1GKS0coz1hbsMqxJCS1u0jbG2xJ1M9Nj913seaycZqX9JzrI+nZ2OuUT2OpDIwWD4i77tvZedtWotF617rf6HM8g/wDVZf6f/dUsLyzndO8Mn/ibix1xUzSQ18kbHeYcdx9v1Wd0nKxQPXYVXp48shLv7fgmzUUtLG3+IeA4gaYxcutbZrI27qzKyFa0c6NFtzctfnbejn2PYRPPVCalidSt1Nc0vtrLh83Zg3A9bKqqXOzn4Os82NOP6DfJ/Psvx3Oy0D3OjaXCzrC/mbbq6cEz2QFDzvBpkDgpR6Dpk9w4lgynUa4RfkoZzuoQ427K/niGzw5ZI6PS5fQ0T2UZ9UI8lic7qEONhvY7Hqhd6IaMWWrUUbLEmmot5/usmd/NXKlnRNaxPNaOVfGXCyJI5wO69uhx6PZuL+oJ/wDFd3pNqcHU/Psc3Mg1JSRP/CbHBNS9i4/5kPdI6s+R3229Qudn47qs7eGWaLVNF7uqL2WCKx2epa3/ACOyG3ieXGx6BjRv91vq4b+vf9jXJSf2lHzFnaso2d8sdJYEWjs3e/Xfkunj4lN0HNRekVJ3TjLWzYzDXyTYWyWR2t3dLyGhgBkYdgN9gTZcDqGtNw8JnpOhf56Un3aNf4KVI7KaI+JshP8A2uAP63WOLJSgYdVrcLttednTSrJyzkHxqjbrbbdzmsA8zdwH7Ln3r+aj0fTJ8cSe/BZZo3Cgiafo0/YBcvr1b/lWey7HMxWpN/k3/h1IP4Yt4FriCPfZdjBs9SiLRWujxky2K4aTmvxG8bWt8TpGgfkSvKuvl1SevmP/AAjoJ6x0RfxRwmV0UU7QXM0Br7blpb4XW6L6D0++EYOub1s4eVXLmpxLT8Ps3QVNMxrpGsmY0Ne0kC9vmHUFU8jFlCTcVtG6u1SXfsVv4hv/AMSmZDT96OOwlk+UEm+hv1Otbgt9cnjUvn5kapL1Z7XhF/oqYxUZadrRO26d3guVd4kzfb2rf6HNMgf9Ul/pP+9U8H3Of03xLR4+K7zHWNNidJjlHm0ch7tKwufG9M9706HrYLivyjoOA4XBJGyaEMY2RjXamtGpwIvu47roR4/cjzc52R+iTfb2+CdgoY2cG79TxWWzU9m0EAKApuexs1ZI7PSvJlyK/uEKGR1RfUYs9t8KIz6V7ozZGd3CjXc1dUX1IsOJ/hu9CoOfR/mL9TnOFG1SP6v3WT8HpL1ulnQ9awPOcUecdwiOrhdDILtd9wRuHDoQVsqslVJSj5RWnFSWmcRrsMrcHqBI3V3T3ZGi7Xt5hw8+i7kcijJjwkc+Vc6nuJ0LL/xPpJmgTnsJOd7uYT1DgNvdULOnTX+X3RahkLX1dixOzVQ2v/FQ2/rH6Kr/AAt3+lmz1ofJy34o4o2teG0rXzDSBqa12m41cyN+K6mM/QpcbHrf5KtsXZNOKOi5ew5s2HNhlGzogxw6HSAfcFcS2EZbS8HQrnKpqUezRziGjq8FrO0bG6aLdrtPzR3uLjk4WVFVypl27o79uTTmw1PtL22dCp8+00jLxx1D3/QIJL36araR91Z9ZfDOX/AS390dfO1/x5KscHqK+sE1Q0Ns67IgdWgDgXuG17cvNY11ty5yNt18Y1qmvwjodXhbXwdlwsNj0I5qciiN9bhM58JuL2ik4fVyUE7tbHFjtnW59HBcfGryMJ+HKPvotycbC2tzJE5t2B7zbgGEfcnYLozzf9EJNv8ADX7vsV/S76ZWIMLlq6rtZRw4NG4YPXmSscLD9Lds39cntk2WbSivYvUkDSzS62m1t1fSfhGnZznOFNSU8T3080TZb3LQWaiOBA+4XVwHZGxc12/JTyEnFuPkhfhnmOCJ3ZVJsHOJjefDqeeDuhvzW3qGG5N2w7/JjjXKK4s6zjMpbBIWtc86HWa0XJJFhZcKzfFlm5/Q9d+xx7KNRLT175ZKaaztrNaCQdV+ZVTHjKt9yhhwnV5RfM+5c/xCnbJGNMzBdoNtwRvG7f8AsrffQrFv3PSdNz3jTe/D9jn+WM11WFkwyQvdHcksIPdN9yxwB49FXrlbX2a2jp5NeJlrnyUZF/w3PLqogQUkovxfKQxjfO/F3oArMbZS/pOVbh1Vd3Yn+my5QOu0Hjt6fkt5RPZQFKz1JuApR3Olx7bNnI7O4SjZp6pLcjXz0/gERt6UvLNjIze4UbNXVO8kWDFTaJ3oVBz8dbsRznCt6gf1fusn4PS39qWdCssNHm+RIqTQYainY8We0OHmFHf2BA1WSaJ5uYWg+gWxW2L3MXGL8o9U+T6WPwxgejW/rZJXWP3f+44R+CQGDQ7XaT6n9lh58mXb2N6GENFmiwQgwT07Hkhzb3Cnv7GfdR2jA3B4hwBt0usTFvZmMDYwNIAFxf32/dTtvyTH4NtQQa1VRxyeNoKeezG9dzQo8Mju5pv3XcL8juFPjwbLNvTJNkbWDYADyUeWa/By7GMYkr63+GDiIWguc1pI1C4DWkjrxK60ksWrcVuT9ynH+dP6nrRccPytGxltEbBbg1jf14lc2V05d22WlCKKdn7ITGRuqINtIu9vJw5m3IrpYGZJSVcvDK2RTHXJFg+FOKPqKFrZLuMZdGCebWmzb9dtvZVM2KjfJLwbqG/TRaf8Kh46BdVTa9s2mRBosBsgNKrweGQ3czfyTYTaPlNg0LDcN3807rwG/kkQEB8cUBznNlR2k1hy2WSPS9Phwq2W7LVN2cIWLOPnWc7Cr5zn1SAdFkjrdMhqDZYsowaYQeqxZy+oT5WaNvMMumF3oURqw47tRR8sx6pwfP8AdZM72a+NTR0TQsTzOzZQxCAIAgCAIDWqHaXNPnpPvwQzj3TRsIazHOzU0jqLIZRemY6KbWwHnwPqNipJmtSNhQYkbXP7J7ZflPdf5fS77/qjN1Wpxcff2JA2I8inhmlr2ZxHE6Opwmv7YRmWMONjYkOjPyutu0+fku56tOVXxm9MoKE6p7XcvVD8TaJ7Rr7WN3Qxudv5Ft1RfTbv6dNfqv8As3LKj7rua+O47JXQuhpYpI437PmlaYxovuI2HvPJ9AFFdUKHynJbXhLv+/gycnZ212JzJeCCkhDQCBYWvxPmfM8fdU52Ox8n5ZuitLRY1BIQBAEAQEfjNaIoyT0UosY1LsmkUDCaZ1RPc8L3UnoL5qiridGNo2eQCxPNrc5nNqxxnqNt+8sj01SVVL2dGw2DRG0eSwPNXT5TbIPOtTpj09VKL/Ta9y2RmSKa7i5Sy11OztovFlicDR7QkKQEAQBAEBr1kephA4229RuFKMoPUlsUc2tgPsfIjigshxlozqDEjg/sprHwSbjyeOI91Jv16kN+6JEKDQeJ4Q9pa4XBFihMZOL2iIw+qML+wlP/AObz87el/qCkt21qyHrV+PdfBJVVIyUWe0FQU/cjhlyEG41D0Ky5P5/chJfBuU+FxsN7aj1O6xfck3QFAPqkBAEAQGKaUNBJNgEMoxcnpHPsw4m6pk0M3HBZHocTHVEecy05awkQsBI7xWJys3J9WRhzbiQjj0g7lSjPp9HOe2QeT8PL36yNgpOh1G5RjxRfeCxPPHPM21faS6Ry2WSR6Tp9XCvky05Wo+ziHnuoZyc+7nY9E2sSjoIAgCAIAgCA+FSiGRzH9lMWnwybt8n8x+6Fh/XDa8okbqNFc1sQpBKwt4Hi09HDgVOzbVZwlv29zBhNcXgsftIzZw69HDyQzvr4vlHw/BIXUGg08Tw5s7NLtjxa4cWnqCpNtN0qpbX+xE02LSU7hHVcODZOR9VJcnjQuXOnz8FgjlDhdpBHUbqDnyi4vTR6BUEH1AFAPikC6A1q2uZELvcApNldM7HqKKRi+NyVLtEQOny5rI72NiwoXOZN5cy8Iu+/d36KGyhmZzs+mPgna2pbE0uO1goRQrrc5aRzuqmfVzWG4v8Aksj0lcY49XfyX7CaEQxhoHJYtnnsi52T2zzjdaIoyedkSMsWp2WJFEwamNRPc773KyO/k2KmrSOkwxhoAHJYM8xKW3s9oQEAQBAEAQBAEBqYlSdqyw2cN2no4cFJsps4SPGFVvaNs7Z7e68dCOfoUZldVwlteH3N1QaPYisXoXEiWHaVv2eObSskWqLor+XZ9r/Yy4TijJx9Lx4mHi0+nRQY5GNKp9/Hs/YkFBoMNTTMkaWvaHAqTKFkq3yi+5XpcFngOqlku3joduPQKToxyqrVq1d/kMzO+Paogc09QNkDwIT/AMqSf90bsOaKZ3z29Qo0aZdPvXhbMxzDTfzWpoxWFf8A6TVqM107eDi70U6Nkem3y/QiKrNskm0MZ9bIW4dOrj3nI14MEqak6pSWjzv+iG2eZRQtVpbLVhWCRQDYXPVGzlX5U7X3N2pqGxtJcQAFBohB2PSRQsbxZ9U/RHe1+XNZHoMXGjRHlIsmW8EELdTh3isWzmZuY7XxXgnnvAFyoKCW3pHPsz4mZ5NDNwDbbqskeiwcdVQ5yLNljC+xjBI7xUM5edkOyTSJxQc9eAhJ9QBAEAQBAEAQBAQ+KUz2O7eEXcBZ7f5jP+QskW6LIyj6Vnh+H+Tfoa1kzA5huD9weh81BXsrlW9SM5UGBEYtg2s9pE7s5hwI2DvJyy2WsfJ4LhZ3izBQ49Z3Z1Leyk6/K7zBQ2W4W1zoe0TzHA7g3Hko0UmmuzR9UEHiSJrtnAH1CklSlHumR9RgNO/jE32ACbLEMy+PiRrHKlL9JHumzb/iOR8mWLLNM35L+qbMZZ978s34KGNnhY0ewTZXldZLyzYUGsjcTxqKEbuBPRZaLNOLZa/HYplXWz1r9LQQ33t7qTtwqpxY8n5LRgOX2QC7t3fosWzlZWbK19vBOk2UFD8FTzVjukdnGdzxsskjr4OHv65GplTBC49rIPRGzdn5aS4QLu0WWJwt77n1AEAQBAEAQBAEAQBAfLICBrqJ8DzNTi4P4kfJ3m0dVkXq7YWx9O3+zJLDcRjnbqYd+YPEHoQo0VrqZ1PUvBtoajWr6COZumRod+o9CmzZVdOt7iyCdhVVTG9PJrZ9Dt/spL6yMe5atWn8o9RZq0HTPE6M9bbJoS6dy71STRJ0+O07+Ejfc2TRVnh3Q8xNxlXGeD2n3CaNLqmvKZ6NSz6m/cKNEcJfBglxOFvGRv3CaNkceyXhMiqzNcDPCS8+SnRar6ZdL7lpELU5gqZ+7EwtHkE0XoYNFK3OW2ZKDKskh1TuPohjb1GFa1Wi2UOHxwizGgKNnIsvnY9yNlzrblQatb8FVzHmMNuyI3PVSjr4eC2+UyOy/gLpndpLw4781JYy8yNK4QL1FGGiwFgFDOC5NvbPaggIAgCAIAgCAIAgCAIAgPhCkEJieCnV2tO7s5ef0v8AUKUy7TlRS9O3vH9zxQZhGrs6hvZScN/C70KaJsw+3Kt7ROtcDuNwoKLTT7n2ygGKWna/ZzQ4eYupMoylHwyLqcr0z/k0ny2TZbrz7oe5oyZNZ8sr2+6nZuXU5e8UYjk4/wA5ybM/8T/8T3HkuP5nuKbIfVJ+0USFNlinZ8t/VRsrzz7pe5KRUzGeFoHsmyrKcpd2zKhgalbiEcQu9wCaNtdM7XqJTcVzDJO7RCDby5qdHbowq6Vysfc3sCyxuHzbnohXys/+mBbmRgCwFlByG3Luz0oICAIAgCAIAgCAIAgCAIAgCA+FSQatfh8czbSNB8+Y9CpN1V063uLIJ2F1VNvTydoz6Hbn0BTZfWRRf2tjp/KPcGag06Z43RHqRsmjCXT21ut7JmmxOGTwyNPuoKc6LIPUkzbBUGo+oAhAQkxvmaOJA91OiVFvwiMrcwwR8XgnoN00WqsK2zwiv1ubJJO7Aw+vNZI6FfToV97GYaXL9RUHVM4gdCjNk82mntUu5a8MwWKAd1tz1Kx2cm7KstfckbKGVj6gCAIAgCAIAgCAIAgCAIAgCAIAgCAIDBUUrJBZ7Q71F1kZRsnF7iyFqspwO3bqjPkVGy9DqVsVp90ajsuVLPw6k26G6k2rOol98DwaTEm8Hh32U9jJW4cvY8FuJ+X5J2Mk8I8mixF/F9kJ9XDj4Qblaof+JMfuVGyf8Rph9sTepcnRN3eS9NlezqdkvtWibpcOij8LAFGylO+c/LNoIaT6oAQBAEAQBAEAQBAEAQBAEAQBAEAQBAEAQCyAIAgCAIBZAEAQBAEAQBAEAQBAEAQBAEAQBAEAQBAEAQBAEAQBAEAQBAEAQBAEAQBAEAQBAEAQBAEAQH//2Q=="/>
          <p:cNvSpPr>
            <a:spLocks noChangeAspect="1" noChangeArrowheads="1"/>
          </p:cNvSpPr>
          <p:nvPr/>
        </p:nvSpPr>
        <p:spPr bwMode="auto">
          <a:xfrm>
            <a:off x="307975" y="-1333500"/>
            <a:ext cx="33528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06" y="1619250"/>
            <a:ext cx="942520" cy="872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https://encrypted-tbn3.gstatic.com/images?q=tbn:ANd9GcRAvRUWMTs6ZnW8IdOKp3dGcRD0uKK9d5FkMWg8Gz5z8fV-M3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066" y="2573710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DSamanta\Desktop\Mahout_files\mantle-mahou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44" y="3951819"/>
            <a:ext cx="2145730" cy="8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DSamanta\Desktop\Mahout_files\mantle-as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1929706" cy="75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Apache HBase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754" y="4858358"/>
            <a:ext cx="1271587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3" descr="data:image/jpeg;base64,/9j/4AAQSkZJRgABAQAAAQABAAD/2wCEAAkGBwgHBgkIBwgKCgkLDRYPDQwMDRsUFRAWIB0iIiAdHx8kKDQsJCYxJx8fLT0tMTU3Ojo6Iys/RD84QzQ5OjcBCgoKDQwNGg8PGjclHyU3Nzc3Nzc3Nzc3Nzc3Nzc3Nzc3Nzc3Nzc3Nzc3Nzc3Nzc3Nzc3Nzc3Nzc3Nzc3Nzc3N//AABEIAGgAngMBIgACEQEDEQH/xAAcAAACAwEBAQEAAAAAAAAAAAAABgQFBwMCAQj/xABCEAABAwMCAwQHBQcBCAMAAAABAgMEAAURBiESMUEHE1FhFBUiMnGBkSNCUqHRM2JygpKxwSRDY6KzwuHw8RY0Rv/EABgBAQADAQAAAAAAAAAAAAAAAAABAgME/8QAIREBAQACAQUBAQEBAAAAAAAAAAECAxESEyExQSJhUQT/2gAMAwEAAhEDEQA/ANxooooCiiigKKKgXW62+0RzIucxiK0BzccCc/CgnUVmV67X7cwS1ZYD05Z2Djh7tGenQk/lSpO7QdY3I4ZW3CT0TGa3/wCLNTMbfStyk9thm3+BDlTIsh5tCokP0t0qVjCMkf8AT+YqJN1TBjybbFU42JExvv1IWrHdMhOStXhyxWFTbRdbg4bjeVq4lr2elBXEtf7icZP5VFTp50qPAhPd5zxFIGT445eHnVpryt4kVu3DGc2tfidqljUzcpEt1SA0+pMVlCFKW82EpwrlgEq4vkBV2rW9iYtTc2VcYvGtAUI7LoWvfkkJG5NYV6hkfiT/AOfOuYskxLyQ2MEn3+Hl57VN1Zz4ib9V+t+/+Qeh2xmVdEBqXMUBFgJILhz7qduZ6k9PlROva/TGrLCUhd1cQFv8O6YqOqlfmAOtYgi06jgS0XaMlciRwYaltrDqgPEE79a92HUb9nm91dW3vQ1vF2alDeHpSugUpW5APSs2r9ASpbNut/fOr4kJACcc1q6AeJNcZ90FttqZMwDvl4ShlJwVrPJA86Q42po0hQ1TqZ1EWIzkWu2JWFrUfx4HNR5DbaqZ/WS5lyRdFIEu7rPd2m1tniRFzt3jhHNX9qDVm7nxTm4PCkvpa72RhWzIPLPmd/pXS0zvWKXX2h/puMpZV1cA5q+GeXlis6tCZMx5em4MsyJTy++v90ST7JP+ySflw89hTlftQ2jSFuabfWOJKQiNEa3ccPIAJ/zQMdFL+n3J/oLl1v3Aw8+OMRgr2Y7fRPmo8yfE+VXbLocbS4ArChkAjfHTag60UUUBUWdNi26KuTOkNx2GxlTjqsAfM1R6v1nbNKxx6SsvzV/sYjfvr/QeZpIY05ftbuC7axeVFhJ3j29vYfQ/3O/woXwk3XtGuN5lKgaJgLWn3VTnknA/hT0+J+lcLb2dOXKT6fqu5PzJB5pKth+nyxTpb4ES2R0R4bCWkJ2wjmfnU+PyPxreYSTy57stvhkl6t0KLdZLMVlCG0nhT7PSrWwxE+kJu6llMSKA6v2UglY5N+GSfHyrlqxhbF+lJX98hSfnUhhbcTSKS4w4+iZLV3qY4AdVgbcO+M+R511ZeMJI4cf1neXqfKmamuLchyCmHcozeWopc4jIbByeFeE7+Q2O3Oru3aR73ulKBSyi4ekoC/e7otoPB/UnH1qx0pbUojsqL0qTFOFtImRChTKh0HFun4YxTWd65stvTOnB14aJl+s/bLLrp+S2othGH5Drkl9xRwhhkH2eI9M7nb8NRLZaWX7ZOuiLiwgxipCG3Bj2uHY8+fUbb4rULnFYlwlty0cbRwVpBOFYPXG5Hl1rKdTvsS54Q0uN6MwcR2GWiA0eqjkD2j8NuXjWuvZls8Rjt1Ya/wBUydnqg5bJUVwFbTbgUkL5JzzA+dWNy0/brghSX2Eb7DPtfl+lR9AsLbsrjikY7x3KT4gbVeK941WydVXxt6JWX37s0S2XHrSeBRGSDuD/AJH1NI8iNc7E6e8D0dagUd62PZUPJQr9D5x/6zSxr652+z2Na5EVmTJfISyys4Cz1JHgKy2a5JzG2rZbeKzG2ayvVptPq60Ox4jJJKlNM/aE9ST41K0fdoTN5VcJ1sud8vyz9gnKSgHoSrc/kQKtNE2qy35SnJtmQAlW4hySoo/jbUcgeHOths1kttobAtsRtkEe8E4J+NYuhWWmBdbktu46lLbRCuNi2sK+za22K1c1q+g8qZFAEYVj517ooCk7V2rX4UlNm05H9Pvjg/ZjdEdP43D08h1pmnJccZUzHfSw8vkvqnzA6mo1mslvsrSm4TWFuK4nHXDxOOq8VKPM0CzpTQSYcpV31HI9ZXh08RWv3W/4RTdcUnuMjpUuvK0haSk1MvF5RlOZwpK9tK4V4r3JjqaO/u/irjXXLLHFZZfJe11alyYqZ8dHE6wkhaPxI8flXX1VaHNFhbU7KGkF8SEuYw54fM7YphbWFAoVS0/pRqLdnJltaT3Eod3MjgYylX3h0ODuB8cVW28cckxx55455c9GyGmVCU535bU4GEPSHSVOrO3C2gHAA8Tnryp6S+ysEhxsgcWTxcsHB+lZrepDtjuMZlDayxCj4hrWcpWtQP2meWee3kKhWy+BmRDbW9lpMd1C1fjU5xKUfqUj5VOWm5/qIx/6JrnRWgXu9RWYbuH3kpB7tx6PhSmFHdJKeeKQO9nXW6phSH0XRl1QCXcBC0J8UqSARjqFV9tkG83NbTjLSkJXHSxIdX7KHQMjJzz2KRgcuGnSx2WNZYx7v7R9W63VdfIDpUzHHXP9qvXntvPqJrEduDERGZJKEJ4QSN/j868k16cVxHeqLUeqbVp1oma//qCPYjNHK1fHHu/E1X15rT34ixuU+NbYL0yc6ltloZUpWxJ8AOtYfq26zr9cjcJEeQ3Gxwx0qbKQlH60ao1JctSul6QVNwmzhppA9hHxPU+ZrWtAt3L1HEj3mKxKhutDuJKACeHolY5/OsdmfPiOjXr6fNZ5oa1MCRHm3RUyJFkEiLcojuENrG3CvHu5Pjt0rdrc0+wylD8hUggbOqAyr4kYB+QqrhaYgW6Q6q3pDUaR+3indpXmB0NWcGF6CnumVqLH3EK34PIHwrNqmUUUUEK4W+NcWCzKQVJ+6pKuEp+BG4pcf0reGlk2zVVxaa+626UuAfNQJpwooEB7Sernv/2stP8AChCf7CoMns/1I6OM6xnLX+8s/wDatNqPLD5YUIpSHTsFK5JoMEucjVunr16rjX2bKfA4uFlzj/qBzVm7rTVWnVsNahhsPF720cSQlZHxRtn41qVl01BtK3JHB30x5XG9Ic9pSz4n/HhUVzTbd11B62u6Q4GBwRWvuoHU/E1MtnpFxl9lON2lW4JT61gXGClQ2WWVOJPw4d/yq7ha209LQCzeIw/ddJQr6KFdO0NthyyizxITcibLwmOgp/ZjqvyxSBd+zZ23N2eO28XZ0x7u3QOSU8yfkKv3Kz7OPxp6bva5CATLhup6faJ/zXlc+zMe2p+Eg89lJzWP6f0Sxf8AVcyBGSPVsNZQ88RufL57n6Vdae7MokjU14ttzWe7hFC2i2PfC84J88f5qe5/Dtf07ztb6bioKnbxEKkj3ELK1f0il249qVobTiBHlzT5tlkfVWD+VK1w0I81qudp6A8pbyYglwio8PGnlwk9DkKGfKpMXSbN3036ztUYtXa2OFqdABwHSk5JCehI+tR3L8T2p9RLzr3UE9aWEFNrYcOAGkHiIPUqIz9Ki3nTF101JjXW4NiXDUtLin0EqSoHchXWtscs1m1JYGkyIbC2X2QUkJGUnHMEdQajaWj8dnk6fuoTIMImOsLSPtGzuk45bj86pbb7XmMnpXxNLWtz/X22Oh22XRoCZEIyN+Sk+BHWpOmYr2lJpsbynHbY6oqgPK3KDzLR/wAVI0xEXpyU5Y1KUuEcuQVqOSE9W/l/amKVGZksFp5AUjz6GoS7DxHI19rjHStCAhxfGobcWMZrtQFFFFAUUUUBRRRQFFFFBFRDYTKXK4MvKGCtXMDyqp1Y43Ct7tySFqmNtFmKEnk4vZJx45I38KYKgzISJkqM47uhhXGlP7/Q0FZorT7enbI1G96Qv231/iWedWKYnd3p2an/AG0ZDSv5FKI/5h+lWFfDuCKBOEXve1h2SN+4sbKf6nnf0qeYiLbq5MtnKWbm13TyEnYuo3SrHiU8Qz5CrCBAVGulynPKSpcpaODH3G0oAAP83Gf5q7TovpBjKRw8bDyXEk9ByOPlmg6RYqIoUhnZoq4gjw8fzqsILGq0LSlQRKjEKI5FSTt+RNXY5V44EKWlzhyU+6fjQeJMdD4RnZSDlCvwmuqc9a9UUBRRRQFFFFAna91zF0kyhtLXpM95PE2zx8KUpH3lnoP70nRLn2o3lj0+C00ywr2m0qShHEPIK3I+lUS0o1J2tuIm+0wqeWuFX4GunwOPzrfQMbDlQKeg7vfLhb5h1RGTFkRneDPDwZGMk+GPMGrRzVWn218C7zBSfDv0191TcLbAscld3lejRXEltSh7xztgeJrFX1aD9WuJtelL8oBJDc3g9gEdVEq2+YoN9YkMyWkux3UOtK5KQriB+lRLhe7VbClNwuEaMVcg66E1mfYYZQt93SgjugQUJ6BeOYFI8eVao2o7grW1sm3B8unKEOALbOeeCRkeGDQfomDc4FwRxQZjD6f904FVzuF5tltUEXCfHjqUNg64Ek0ldnNq0sXZt40g5I41o7pcd/m0ob8jv18cVmDUu1xtSXBWt7fKnPLcI7tDuFoOTuQojI+BNB+h4N0g3FOYExiQBz7lwKrhN1BZre4W5tziMuJ5pW6AR8qTeze36QbfmXzTL7yEd2Gn2JG3cY367jn4kUrXSb2fzL3MeRZrxfZT6y445Gb4h8hkcsUGxW+6W+5pK7fMjyUjmWnArFe5U+JEKRKlMsKVukOLCcj51g3Z/wB2ntJjqs7MmJFW4sdzI2cS1w7oXgkHflVh2xK9Z67hW5rhU41HQhPEMgKcWf0FBsMy+WmC6hqZcozLjgyhK3QCR5VOQpK0BaCClQyCncGsP7RdFW/TlmiTPSpUm4POBDq318Qc2326YxVlJvs2xdktuZbdUmXLBbbc6oR5eeKDTzfbSJvoJuUX0rOO670cWfhWYM3693PtW9AjXWU3b0PkKjBQ4OFKd+njXrTvZ1ZnNGrul1S6ZrjRfS8lZBa6gg9T4moPYlE9K1FMnuKU4GWglK1HclR5/wBqDY3rhDYeSw/KYbeOMNrdAVvy2rn62tpni3idH9MwVBgLHHgc9qxHWEd3UXaqqHFXwOlxLKXQN2wkZJFaBD0VprRve3yRLkJcQwpt6Q87nPFzOPE0DI/qiwR3FIevEJtY2UFPAEfGrCJMizmEvxH2n2VclNqBFYWp3s/U28IGmL/cACoKmttk4Vzzkq8/CrLsLDwv11bZUpMT0ZKlJO2V8W2QDzx1oO2u9DXuHqRd/wBNIVIDrvf8LX7Rh3xA6g1IRqbtMuLQjx9PpjOZ4fSXGVJ+eFbCiigm9p2mr1ctOWlMZDs+RE/+ylCvbWSnBUPEg1VPOa4umjPVbenfQ2GUpaUc4cfHkg+75miigYNB2e86e0NNDcIt3VxSnG46sZJ+7VDPv2rbhHMW89nLcuSpHD3/AHfEB58j+RoooLTQOmL5prT13mrZQLrKTmPGCs8IA2B6Z8qrZ1+1bcI5i3js6blvqTwd+pviAPjyNfKKDvpTQl5jaNv7UngjzroyEMsFW6AkbBR89/gKrNBJ1pp9Ey1W/TKkLlulwypZ4UR1cAH8yRjYda+0UFh2WaZvULU8m5Xu3OsfZLw66UnjWtW52OQf1oOnL5cO1cXWVbnEQW5QUmSrhwUoTtyOedFFBL7YLPer7Mtse125+THaClOON8OATgeOeWal9oOkJtx0db49uaL0iAgHuB7yxjcDzoooF5b2u7ppByyI0+uOwy2ELeV7LjyfwpSds+dM3ZHYJ9js0tdyhuRpLzpIaVjOBy5GiigpdD6bvSO0GVeLrbno7OXFIcXjBJO3Xwpn7V7LPveme6tbZddadDhZTjKx5ZoooE20r1wrRz9iiacMVlppSTIc+zdcBVulKPHfcnpmr/sd0/OskC5OXeE5FdfeSENu4zwpGM8/Oiig/9k="/>
          <p:cNvSpPr>
            <a:spLocks noChangeAspect="1" noChangeArrowheads="1"/>
          </p:cNvSpPr>
          <p:nvPr/>
        </p:nvSpPr>
        <p:spPr bwMode="auto">
          <a:xfrm>
            <a:off x="155575" y="-471488"/>
            <a:ext cx="15049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34" y="5301208"/>
            <a:ext cx="1181840" cy="777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A9596-B5F2-4785-9CD4-1784DD05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0550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996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Tools available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IN" dirty="0"/>
          </a:p>
          <a:p>
            <a:r>
              <a:rPr lang="en-IN" b="1" dirty="0" err="1"/>
              <a:t>NoSQL</a:t>
            </a:r>
            <a:r>
              <a:rPr lang="en-IN" dirty="0"/>
              <a:t> </a:t>
            </a:r>
          </a:p>
          <a:p>
            <a:pPr lvl="1"/>
            <a:r>
              <a:rPr lang="en-IN" dirty="0" err="1"/>
              <a:t>DatabasesMongoDB</a:t>
            </a:r>
            <a:r>
              <a:rPr lang="en-IN" dirty="0"/>
              <a:t>, </a:t>
            </a:r>
            <a:r>
              <a:rPr lang="en-IN" dirty="0" err="1"/>
              <a:t>CouchDB</a:t>
            </a:r>
            <a:r>
              <a:rPr lang="en-IN" dirty="0"/>
              <a:t>, Cassandra, </a:t>
            </a:r>
            <a:r>
              <a:rPr lang="en-IN" dirty="0" err="1"/>
              <a:t>Redis</a:t>
            </a:r>
            <a:r>
              <a:rPr lang="en-IN" dirty="0"/>
              <a:t>, </a:t>
            </a:r>
            <a:r>
              <a:rPr lang="en-IN" dirty="0" err="1"/>
              <a:t>BigTable</a:t>
            </a:r>
            <a:r>
              <a:rPr lang="en-IN" dirty="0"/>
              <a:t>, </a:t>
            </a:r>
            <a:r>
              <a:rPr lang="en-IN" dirty="0" err="1"/>
              <a:t>Hbase</a:t>
            </a:r>
            <a:r>
              <a:rPr lang="en-IN" dirty="0"/>
              <a:t>, </a:t>
            </a:r>
            <a:r>
              <a:rPr lang="en-IN" dirty="0" err="1"/>
              <a:t>Hypertable</a:t>
            </a:r>
            <a:r>
              <a:rPr lang="en-IN" dirty="0"/>
              <a:t>, </a:t>
            </a:r>
            <a:r>
              <a:rPr lang="en-IN" dirty="0" err="1"/>
              <a:t>Voldemort</a:t>
            </a:r>
            <a:r>
              <a:rPr lang="en-IN" dirty="0"/>
              <a:t>, </a:t>
            </a:r>
            <a:r>
              <a:rPr lang="en-IN" dirty="0" err="1"/>
              <a:t>Riak</a:t>
            </a:r>
            <a:r>
              <a:rPr lang="en-IN" dirty="0"/>
              <a:t>, </a:t>
            </a:r>
            <a:r>
              <a:rPr lang="en-IN" dirty="0" err="1"/>
              <a:t>ZooKeeper</a:t>
            </a:r>
            <a:r>
              <a:rPr lang="en-IN" dirty="0"/>
              <a:t> </a:t>
            </a:r>
          </a:p>
          <a:p>
            <a:pPr lvl="1"/>
            <a:endParaRPr lang="en-IN" dirty="0"/>
          </a:p>
          <a:p>
            <a:r>
              <a:rPr lang="en-IN" b="1" dirty="0" err="1"/>
              <a:t>MapReduce</a:t>
            </a:r>
            <a:r>
              <a:rPr lang="en-IN" dirty="0"/>
              <a:t> </a:t>
            </a:r>
          </a:p>
          <a:p>
            <a:pPr lvl="1"/>
            <a:r>
              <a:rPr lang="en-IN" dirty="0" err="1"/>
              <a:t>Hadoop</a:t>
            </a:r>
            <a:r>
              <a:rPr lang="en-IN" dirty="0"/>
              <a:t>, Hive, Pig, Cascading, </a:t>
            </a:r>
            <a:r>
              <a:rPr lang="en-IN" dirty="0" err="1"/>
              <a:t>Cascalog</a:t>
            </a:r>
            <a:r>
              <a:rPr lang="en-IN" dirty="0"/>
              <a:t>, </a:t>
            </a:r>
            <a:r>
              <a:rPr lang="en-IN" dirty="0" err="1"/>
              <a:t>mrjob</a:t>
            </a:r>
            <a:r>
              <a:rPr lang="en-IN" dirty="0"/>
              <a:t>, Caffeine, S4, </a:t>
            </a:r>
            <a:r>
              <a:rPr lang="en-IN" dirty="0" err="1"/>
              <a:t>MapR</a:t>
            </a:r>
            <a:r>
              <a:rPr lang="en-IN" dirty="0"/>
              <a:t>, </a:t>
            </a:r>
            <a:r>
              <a:rPr lang="en-IN" dirty="0" err="1"/>
              <a:t>Acunu</a:t>
            </a:r>
            <a:r>
              <a:rPr lang="en-IN" dirty="0"/>
              <a:t>, Flume, Kafka, Azkaban, </a:t>
            </a:r>
            <a:r>
              <a:rPr lang="en-IN" dirty="0" err="1"/>
              <a:t>Oozie</a:t>
            </a:r>
            <a:r>
              <a:rPr lang="en-IN" dirty="0"/>
              <a:t>, </a:t>
            </a:r>
            <a:r>
              <a:rPr lang="en-IN" dirty="0" err="1"/>
              <a:t>Greenplum</a:t>
            </a:r>
            <a:r>
              <a:rPr lang="en-IN" dirty="0"/>
              <a:t> </a:t>
            </a:r>
          </a:p>
          <a:p>
            <a:pPr lvl="1"/>
            <a:endParaRPr lang="en-IN" dirty="0"/>
          </a:p>
          <a:p>
            <a:r>
              <a:rPr lang="en-IN" b="1" dirty="0"/>
              <a:t>Storage </a:t>
            </a:r>
          </a:p>
          <a:p>
            <a:pPr lvl="1"/>
            <a:r>
              <a:rPr lang="en-IN" dirty="0"/>
              <a:t>S3, HDFS, GDFS</a:t>
            </a:r>
          </a:p>
          <a:p>
            <a:pPr lvl="1"/>
            <a:endParaRPr lang="en-IN" dirty="0"/>
          </a:p>
          <a:p>
            <a:r>
              <a:rPr lang="en-IN" b="1" dirty="0"/>
              <a:t>Servers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EC2, Google App Engine, Elastic, Beanstalk, </a:t>
            </a:r>
            <a:r>
              <a:rPr lang="en-IN" dirty="0" err="1"/>
              <a:t>Heroku</a:t>
            </a:r>
            <a:r>
              <a:rPr lang="en-IN" dirty="0"/>
              <a:t> </a:t>
            </a:r>
          </a:p>
          <a:p>
            <a:pPr lvl="1"/>
            <a:endParaRPr lang="en-IN" dirty="0"/>
          </a:p>
          <a:p>
            <a:r>
              <a:rPr lang="en-IN" b="1" dirty="0"/>
              <a:t>Processing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R, Yahoo! Pipes, Mechanical Turk, </a:t>
            </a:r>
            <a:r>
              <a:rPr lang="en-IN" dirty="0" err="1"/>
              <a:t>Solr</a:t>
            </a:r>
            <a:r>
              <a:rPr lang="en-IN" dirty="0"/>
              <a:t>/</a:t>
            </a:r>
            <a:r>
              <a:rPr lang="en-IN" dirty="0" err="1"/>
              <a:t>Lucene</a:t>
            </a:r>
            <a:r>
              <a:rPr lang="en-IN" dirty="0"/>
              <a:t>, </a:t>
            </a:r>
            <a:r>
              <a:rPr lang="en-IN" dirty="0" err="1"/>
              <a:t>ElasticSearch</a:t>
            </a:r>
            <a:r>
              <a:rPr lang="en-IN" dirty="0"/>
              <a:t>, </a:t>
            </a:r>
            <a:r>
              <a:rPr lang="en-IN" dirty="0" err="1"/>
              <a:t>Datameer</a:t>
            </a:r>
            <a:r>
              <a:rPr lang="en-IN" dirty="0"/>
              <a:t>, </a:t>
            </a:r>
            <a:r>
              <a:rPr lang="en-IN" dirty="0" err="1"/>
              <a:t>BigSheets</a:t>
            </a:r>
            <a:r>
              <a:rPr lang="en-IN" dirty="0"/>
              <a:t>, </a:t>
            </a:r>
            <a:r>
              <a:rPr lang="en-IN" dirty="0" err="1"/>
              <a:t>Tinkerpop</a:t>
            </a:r>
            <a:r>
              <a:rPr lang="en-IN" dirty="0"/>
              <a:t> 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3608-BCD8-43AB-8BE5-70E43F71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5384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20888"/>
            <a:ext cx="8229600" cy="9361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sz="60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Any question?</a:t>
            </a:r>
          </a:p>
          <a:p>
            <a:pPr marL="0" indent="0" algn="ctr">
              <a:buNone/>
            </a:pPr>
            <a:endParaRPr lang="en-US" altLang="zh-CN" sz="2000" dirty="0">
              <a:solidFill>
                <a:srgbClr val="FF00FF"/>
              </a:solidFill>
              <a:ea typeface="宋体" pitchFamily="2" charset="-122"/>
            </a:endParaRPr>
          </a:p>
          <a:p>
            <a:pPr marL="0" indent="0">
              <a:buNone/>
            </a:pPr>
            <a:endParaRPr lang="en-IN" altLang="zh-CN" sz="2000" dirty="0">
              <a:solidFill>
                <a:srgbClr val="FF00FF"/>
              </a:solidFill>
              <a:ea typeface="宋体" pitchFamily="2" charset="-12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1438F-7887-49FF-BDCD-16B20DE0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190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In today’s discussion…</a:t>
            </a:r>
            <a:endParaRPr lang="en-IN" sz="4000" dirty="0">
              <a:solidFill>
                <a:srgbClr val="6C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Introduction to data</a:t>
            </a:r>
          </a:p>
          <a:p>
            <a:pPr lvl="8"/>
            <a:endParaRPr lang="en-US" sz="1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Current trend</a:t>
            </a:r>
          </a:p>
          <a:p>
            <a:pPr lvl="8"/>
            <a:endParaRPr lang="en-US" sz="1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Data and Big data</a:t>
            </a:r>
          </a:p>
          <a:p>
            <a:pPr lvl="8"/>
            <a:endParaRPr lang="en-US" sz="1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Big data vs. small data</a:t>
            </a:r>
          </a:p>
          <a:p>
            <a:pPr lvl="8"/>
            <a:endParaRPr lang="en-US" sz="1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Tools and techniques</a:t>
            </a:r>
          </a:p>
          <a:p>
            <a:pPr lvl="8"/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8"/>
            <a:endParaRPr lang="en-US" sz="1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71A22-26F2-429F-AA9F-0FDCB680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227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008112"/>
          </a:xfrm>
        </p:spPr>
        <p:txBody>
          <a:bodyPr/>
          <a:lstStyle/>
          <a:p>
            <a:r>
              <a:rPr lang="en-US" dirty="0"/>
              <a:t>Questions of the day…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What is the smallest and largest units of measuring size of data?</a:t>
            </a:r>
          </a:p>
          <a:p>
            <a:pPr marL="2628900" lvl="8" indent="-3429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How big a Quintillion measure is?</a:t>
            </a:r>
          </a:p>
          <a:p>
            <a:pPr marL="2708910" lvl="8" indent="-51435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Give the examples of a smallest the largest entities of data.</a:t>
            </a:r>
          </a:p>
          <a:p>
            <a:pPr marL="2708910" lvl="8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Give FIVE parameters with which data can be categorized as 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) simple, ii) Moderately complex and iii) complex?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065A9B-ADA5-41BB-A2FD-82D8A847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711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008112"/>
          </a:xfrm>
        </p:spPr>
        <p:txBody>
          <a:bodyPr/>
          <a:lstStyle/>
          <a:p>
            <a:r>
              <a:rPr lang="en-US" dirty="0"/>
              <a:t>Questions of the day…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>
                <a:solidFill>
                  <a:srgbClr val="0070C0"/>
                </a:solidFill>
              </a:rPr>
              <a:t>What type of data are involved in the following applications?</a:t>
            </a:r>
          </a:p>
          <a:p>
            <a:pPr marL="1463040" lvl="3" indent="-457200">
              <a:buFont typeface="+mj-lt"/>
              <a:buAutoNum type="arabicPeriod"/>
            </a:pPr>
            <a:r>
              <a:rPr lang="en-US" dirty="0"/>
              <a:t>Weather forecasting</a:t>
            </a:r>
          </a:p>
          <a:p>
            <a:pPr marL="1463040" lvl="3" indent="-457200">
              <a:buFont typeface="+mj-lt"/>
              <a:buAutoNum type="arabicPeriod"/>
            </a:pPr>
            <a:endParaRPr lang="en-US" sz="800" dirty="0"/>
          </a:p>
          <a:p>
            <a:pPr marL="1463040" lvl="3" indent="-457200">
              <a:buFont typeface="+mj-lt"/>
              <a:buAutoNum type="arabicPeriod"/>
            </a:pPr>
            <a:r>
              <a:rPr lang="en-US" dirty="0"/>
              <a:t>Mobile usage of all customers of a service provider</a:t>
            </a:r>
          </a:p>
          <a:p>
            <a:pPr marL="1463040" lvl="3" indent="-457200">
              <a:buFont typeface="+mj-lt"/>
              <a:buAutoNum type="arabicPeriod"/>
            </a:pPr>
            <a:endParaRPr lang="en-US" sz="800" dirty="0"/>
          </a:p>
          <a:p>
            <a:pPr marL="1463040" lvl="3" indent="-457200">
              <a:buFont typeface="+mj-lt"/>
              <a:buAutoNum type="arabicPeriod"/>
            </a:pPr>
            <a:r>
              <a:rPr lang="en-US" dirty="0"/>
              <a:t>Anomaly (e.g. fraud) detection in a bank organization</a:t>
            </a:r>
          </a:p>
          <a:p>
            <a:pPr marL="1463040" lvl="3" indent="-457200">
              <a:buFont typeface="+mj-lt"/>
              <a:buAutoNum type="arabicPeriod"/>
            </a:pPr>
            <a:endParaRPr lang="en-US" sz="800" dirty="0"/>
          </a:p>
          <a:p>
            <a:pPr marL="1463040" lvl="3" indent="-457200">
              <a:buFont typeface="+mj-lt"/>
              <a:buAutoNum type="arabicPeriod"/>
            </a:pPr>
            <a:r>
              <a:rPr lang="en-US" dirty="0"/>
              <a:t>Person categorization, that is, identifying a human</a:t>
            </a:r>
          </a:p>
          <a:p>
            <a:pPr marL="1463040" lvl="3" indent="-457200">
              <a:buFont typeface="+mj-lt"/>
              <a:buAutoNum type="arabicPeriod"/>
            </a:pPr>
            <a:endParaRPr lang="en-US" sz="800" dirty="0"/>
          </a:p>
          <a:p>
            <a:pPr marL="1463040" lvl="3" indent="-457200">
              <a:buFont typeface="+mj-lt"/>
              <a:buAutoNum type="arabicPeriod"/>
            </a:pPr>
            <a:r>
              <a:rPr lang="en-US" dirty="0"/>
              <a:t>Air traffic control in an airport</a:t>
            </a:r>
          </a:p>
          <a:p>
            <a:pPr marL="1463040" lvl="3" indent="-457200">
              <a:buFont typeface="+mj-lt"/>
              <a:buAutoNum type="arabicPeriod"/>
            </a:pPr>
            <a:endParaRPr lang="en-US" sz="800" dirty="0"/>
          </a:p>
          <a:p>
            <a:pPr marL="1463040" lvl="3" indent="-457200">
              <a:buFont typeface="+mj-lt"/>
              <a:buAutoNum type="arabicPeriod"/>
            </a:pPr>
            <a:r>
              <a:rPr lang="en-US" dirty="0"/>
              <a:t>Streaming data from all flying aircrafts of Boeing </a:t>
            </a:r>
          </a:p>
          <a:p>
            <a:pPr marL="1348740" lvl="3" indent="-342900">
              <a:buFont typeface="+mj-lt"/>
              <a:buAutoNum type="arabicPeriod" startAt="5"/>
            </a:pPr>
            <a:endParaRPr lang="en-US" dirty="0"/>
          </a:p>
          <a:p>
            <a:pPr marL="514350" indent="-514350">
              <a:buFont typeface="+mj-lt"/>
              <a:buAutoNum type="arabicPeriod" startAt="5"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62987C-1FD8-4F62-ADF6-78480CEA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4503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579296" cy="852704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System/platform level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quickly do we need to get the results?</a:t>
            </a:r>
          </a:p>
          <a:p>
            <a:r>
              <a:rPr lang="en-US" dirty="0"/>
              <a:t>How big is the data to be processed?</a:t>
            </a:r>
          </a:p>
          <a:p>
            <a:r>
              <a:rPr lang="en-US" dirty="0"/>
              <a:t>Does the model building require several iterations or single iteration?</a:t>
            </a:r>
          </a:p>
          <a:p>
            <a:r>
              <a:rPr lang="en-US" dirty="0"/>
              <a:t>Will there be a need for more data processing capability in the future?</a:t>
            </a:r>
          </a:p>
          <a:p>
            <a:r>
              <a:rPr lang="en-US" dirty="0"/>
              <a:t>Is the rate of data transfer critical for this application?</a:t>
            </a:r>
          </a:p>
          <a:p>
            <a:r>
              <a:rPr lang="en-US" dirty="0"/>
              <a:t>Is there a need for handling hardware failures within the application?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5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It involves distributing the workload across many servers which may be even commodity machines.</a:t>
            </a:r>
          </a:p>
          <a:p>
            <a:pPr algn="just"/>
            <a:r>
              <a:rPr lang="en-US" dirty="0"/>
              <a:t> It is also known as “scale out”, where multiple independent machines are added together in order to improve the processing capability.</a:t>
            </a:r>
          </a:p>
          <a:p>
            <a:pPr algn="just"/>
            <a:r>
              <a:rPr lang="en-US" dirty="0"/>
              <a:t> Typically, multiple instances of the operating system are running on separate machines.</a:t>
            </a:r>
          </a:p>
        </p:txBody>
      </p:sp>
    </p:spTree>
    <p:extLst>
      <p:ext uri="{BB962C8B-B14F-4D97-AF65-F5344CB8AC3E}">
        <p14:creationId xmlns:p14="http://schemas.microsoft.com/office/powerpoint/2010/main" val="306710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Vertical Scaling involves installing more processors, more memory and faster hardware, typically, within a single server. </a:t>
            </a:r>
          </a:p>
          <a:p>
            <a:r>
              <a:rPr lang="en-US" dirty="0"/>
              <a:t>It is also known as “scale up” and it usually involves a single instance of an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121279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8" y="1813506"/>
            <a:ext cx="6930841" cy="33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0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399" y="1283260"/>
            <a:ext cx="7886700" cy="653435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Scaling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36695"/>
            <a:ext cx="7886700" cy="12484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Peer-to-Peer Network</a:t>
            </a:r>
          </a:p>
          <a:p>
            <a:r>
              <a:rPr lang="en-US" dirty="0"/>
              <a:t>Apache Hadoop</a:t>
            </a:r>
          </a:p>
          <a:p>
            <a:r>
              <a:rPr lang="en-US" dirty="0"/>
              <a:t>Apache Spark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185107"/>
            <a:ext cx="7886700" cy="65343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Vertical Scaling Platforms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3838541"/>
            <a:ext cx="7886700" cy="1432943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High performance computing clusters</a:t>
            </a:r>
          </a:p>
          <a:p>
            <a:r>
              <a:rPr lang="en-US" sz="2100" dirty="0"/>
              <a:t>Multicore CPU</a:t>
            </a:r>
          </a:p>
          <a:p>
            <a:r>
              <a:rPr lang="en-US" sz="2100" dirty="0"/>
              <a:t>Graphics Processing Unit(GPU)</a:t>
            </a:r>
          </a:p>
          <a:p>
            <a:r>
              <a:rPr lang="en-US" sz="2100" dirty="0"/>
              <a:t>Field Programmable gate arrays(FPGA)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1899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935" y="1222977"/>
            <a:ext cx="7476186" cy="4160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100" b="1" u="sng" dirty="0"/>
              <a:t>Peer-to-Peer networks </a:t>
            </a: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 dirty="0"/>
              <a:t>involve millions of machines connected in a network</a:t>
            </a: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 dirty="0"/>
              <a:t>decentralized and distributed network architecture where the nodes in the networks (known as peers) serve as well as consume resources. </a:t>
            </a: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 dirty="0"/>
              <a:t>oldest distributed computing platforms</a:t>
            </a: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 dirty="0"/>
              <a:t>Message Passing Interface (MPI) for communication scheme used in such a setup to communicate and exchange the data between peers. </a:t>
            </a: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 dirty="0"/>
              <a:t>Each node can store the data instances and the scale out is practically unlimited (can be millions of nodes).</a:t>
            </a:r>
          </a:p>
        </p:txBody>
      </p:sp>
    </p:spTree>
    <p:extLst>
      <p:ext uri="{BB962C8B-B14F-4D97-AF65-F5344CB8AC3E}">
        <p14:creationId xmlns:p14="http://schemas.microsoft.com/office/powerpoint/2010/main" val="59442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935" y="1222978"/>
            <a:ext cx="7476186" cy="359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100" b="1" u="sng" dirty="0"/>
              <a:t>Apache Hadoop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open source framework for storing and processing large datasets using clusters of commodity hardware.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Hadoop is designed to scale up to hundreds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highly fault tolerant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The Hadoop platform contains the following two important components: (1) HDFS  (2) YARN</a:t>
            </a:r>
          </a:p>
        </p:txBody>
      </p:sp>
    </p:spTree>
    <p:extLst>
      <p:ext uri="{BB962C8B-B14F-4D97-AF65-F5344CB8AC3E}">
        <p14:creationId xmlns:p14="http://schemas.microsoft.com/office/powerpoint/2010/main" val="1316985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935" y="1222978"/>
            <a:ext cx="7476186" cy="456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100" b="1" u="sng" dirty="0"/>
              <a:t>Apache Spark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developed by researchers at the University of California at Berkeley. designed to overcome the disk I/O limitations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ability to perform in-memory computations.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allows the data to be cached in memory, thus eliminating the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Hadoop’s disk overhead limitation for iterative tasks.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supports Java, Scala and Python and for certain tasks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it is tested to be up to 100× faster than Hadoop MapReduce</a:t>
            </a:r>
          </a:p>
        </p:txBody>
      </p:sp>
    </p:spTree>
    <p:extLst>
      <p:ext uri="{BB962C8B-B14F-4D97-AF65-F5344CB8AC3E}">
        <p14:creationId xmlns:p14="http://schemas.microsoft.com/office/powerpoint/2010/main" val="281838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Introduction to data</a:t>
            </a:r>
            <a:endParaRPr lang="en-IN" sz="4000" dirty="0">
              <a:solidFill>
                <a:srgbClr val="6C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     10, 25, …, Kharagpur, 10CS3002, </a:t>
            </a:r>
            <a:r>
              <a:rPr lang="en-US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namo@gov.in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Anything else?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Data vs.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Information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100.0, 0.0, 250.0, 150.0, 220.0, 300.0, 110.0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Is there any information?</a:t>
            </a:r>
            <a:endParaRPr lang="en-IN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C223B-DDCC-4345-A052-0B8888C0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8218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935" y="1222977"/>
            <a:ext cx="7930166" cy="456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100" b="1" u="sng" dirty="0"/>
              <a:t>HPC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Known as blades or supercomputers, are machines with thousands of cores.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They can have a different variety of disk organization, cache, communication mechanism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powerful hardware which is optimized for speed and throughput.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They are not as scalable as Hadoop or Spark clusters but they are still capable of processing terabytes of data.</a:t>
            </a:r>
          </a:p>
        </p:txBody>
      </p:sp>
    </p:spTree>
    <p:extLst>
      <p:ext uri="{BB962C8B-B14F-4D97-AF65-F5344CB8AC3E}">
        <p14:creationId xmlns:p14="http://schemas.microsoft.com/office/powerpoint/2010/main" val="305911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935" y="1222978"/>
            <a:ext cx="7476186" cy="456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100" b="1" u="sng" dirty="0"/>
              <a:t>Multicore CPU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Multicore refers to one machine having dozens of processing cores They usually have shared memory but only one disk.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the number of cores per chip and the number of operations that a core can perform has increased significantly. Newer breeds of motherboards allow multiple CPUs within a single machine thereby increasing the parallelism.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Until the last few years, CPUs were mainly responsible for accelerating the algorithms for big data analytics.</a:t>
            </a:r>
          </a:p>
        </p:txBody>
      </p:sp>
    </p:spTree>
    <p:extLst>
      <p:ext uri="{BB962C8B-B14F-4D97-AF65-F5344CB8AC3E}">
        <p14:creationId xmlns:p14="http://schemas.microsoft.com/office/powerpoint/2010/main" val="354927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935" y="1222978"/>
            <a:ext cx="74761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100" b="1" u="sng" dirty="0"/>
              <a:t>GPU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dirty="0"/>
              <a:t>It is designed to accelerate the creation of images in a frame buffer intended for display output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dirty="0"/>
              <a:t>GPUs were primarily used for graphical operations such as video and image editing, accelerating graphics-related processing etc. due to their massively parallel architecture, recent developments in GPU hardware and related programming frameworks have given rise to GPGPU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dirty="0"/>
              <a:t>In addition to the processing cores, GPU has its own high throughput DDR5 memory which is many times faster than a typical DDR3 memory.</a:t>
            </a:r>
            <a:endParaRPr lang="en-US" sz="2100" b="1" u="sng" dirty="0"/>
          </a:p>
        </p:txBody>
      </p:sp>
    </p:spTree>
    <p:extLst>
      <p:ext uri="{BB962C8B-B14F-4D97-AF65-F5344CB8AC3E}">
        <p14:creationId xmlns:p14="http://schemas.microsoft.com/office/powerpoint/2010/main" val="394550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935" y="1222977"/>
            <a:ext cx="747618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100" b="1" u="sng" dirty="0"/>
              <a:t>FPGA (</a:t>
            </a:r>
            <a:r>
              <a:rPr lang="en-US" sz="2100" dirty="0"/>
              <a:t>Field Programmable gate arrays</a:t>
            </a:r>
            <a:r>
              <a:rPr lang="en-US" sz="2100" b="1" u="sng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highly specialized hardware units for specific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 FPGAs can be highly optimized for speed and can be orders of magnitude faster compared to other platforms for certain applications.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Due to customized hardware, the development cost is typically much higher compared to other platforms.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On the software side, coding has to be done in HDL with a low-level knowledge of the hardware which increases the algorithm development cost.</a:t>
            </a:r>
            <a:endParaRPr lang="en-US" sz="2100" b="1" u="sng" dirty="0"/>
          </a:p>
        </p:txBody>
      </p:sp>
    </p:spTree>
    <p:extLst>
      <p:ext uri="{BB962C8B-B14F-4D97-AF65-F5344CB8AC3E}">
        <p14:creationId xmlns:p14="http://schemas.microsoft.com/office/powerpoint/2010/main" val="2804161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platforms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System/Platform Level characteristics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Scalability</a:t>
            </a:r>
          </a:p>
          <a:p>
            <a:r>
              <a:rPr lang="en-US" dirty="0"/>
              <a:t>Data I/O performance</a:t>
            </a:r>
          </a:p>
          <a:p>
            <a:r>
              <a:rPr lang="en-US" dirty="0"/>
              <a:t>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952522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8650" y="2469166"/>
          <a:ext cx="60960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Platform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Scalability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Peer-to-Peer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* 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Clusters(MapReduce/MPI)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Clusters(Spark)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HPC clusters (MPI/MapReduce)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Multicore(Multithreading)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GPU(CUDA)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FPGA(HDL)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93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I/O Performance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8650" y="2469166"/>
          <a:ext cx="60960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Platform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  <a:r>
                        <a:rPr lang="en-US" sz="1400" baseline="0" dirty="0"/>
                        <a:t> I/O performance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Peer-to-Peer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Clusters(MapReduce/MPI)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Clusters(Spark)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HPC clusters (MPI/MapReduce)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Multicore(Multithreading)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GPU(CUDA)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 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FPGA(HDL)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 * *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356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82799"/>
            <a:ext cx="7886700" cy="994172"/>
          </a:xfrm>
        </p:spPr>
        <p:txBody>
          <a:bodyPr/>
          <a:lstStyle/>
          <a:p>
            <a:r>
              <a:rPr lang="en-US" dirty="0"/>
              <a:t>Fault Tolerance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8650" y="2469166"/>
          <a:ext cx="60960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Platform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Fault Tolerance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Peer-to-Peer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Clusters(MapReduce/MPI)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Clusters(Spark)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HPC clusters (MPI/MapReduce)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Multicore(Multithreading)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GPU(CUDA)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FPGA(HDL)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 * 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839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platforms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Application/Algorithm Level characteristics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Real time processing</a:t>
            </a:r>
          </a:p>
          <a:p>
            <a:r>
              <a:rPr lang="en-US" dirty="0"/>
              <a:t>Data size supported</a:t>
            </a:r>
          </a:p>
          <a:p>
            <a:r>
              <a:rPr lang="en-US" dirty="0"/>
              <a:t>Iterative task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96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Processing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8650" y="2469166"/>
          <a:ext cx="60960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Platform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Real</a:t>
                      </a:r>
                      <a:r>
                        <a:rPr lang="en-US" sz="1400" baseline="0" dirty="0"/>
                        <a:t> Time Processing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Peer-to-Peer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Clusters(MapReduce/MPI)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Clusters(Spark)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HPC clusters (MPI/MapReduce)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Multicore(Multithreading)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GPU(CUDA)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FPGA(HDL)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4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How large your data 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5050904" cy="4085808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What is the maximum file size you have dealt so far?</a:t>
            </a:r>
          </a:p>
          <a:p>
            <a:pPr lvl="1"/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Movies/files/streaming video that you have used?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What is the maximum download speed you get?</a:t>
            </a:r>
          </a:p>
          <a:p>
            <a:pPr lvl="1"/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To retrieve data stored in distant locations?</a:t>
            </a:r>
          </a:p>
          <a:p>
            <a:pPr lvl="1" algn="just"/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How fast your computation is?</a:t>
            </a:r>
          </a:p>
          <a:p>
            <a:pPr lvl="1"/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How much time to just transfer from you, process and get result?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18200"/>
            <a:ext cx="31813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ABB79-6BBA-4A2B-B56F-A76C4CFF3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08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Size supported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8650" y="2469166"/>
          <a:ext cx="60960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Platform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  <a:r>
                        <a:rPr lang="en-US" sz="1400" baseline="0" dirty="0"/>
                        <a:t> Size supported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Peer-to-Peer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* *</a:t>
                      </a:r>
                      <a:r>
                        <a:rPr lang="en-US" sz="1800" baseline="0" dirty="0"/>
                        <a:t> * * *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Clusters(MapReduce/MPI)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Clusters(Spark)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HPC clusters (MPI/MapReduce)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Multicore(Multithreading)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GPU(CUDA)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FPGA(HDL)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650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Task Support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8650" y="2469166"/>
          <a:ext cx="60960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Platform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Iterative task support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Peer-to-Peer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* *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Clusters(MapReduce/MPI)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Virtual Clusters(Spark)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HPC clusters (MPI/MapReduce)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Multicore(Multithreading)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GPU(CUDA)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400" dirty="0"/>
                        <a:t>FPGA(HDL)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* * *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40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B27B-F790-45FE-90BC-1D574CCF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6E08E-70F6-48F3-AFA4-CA7516225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A87A5-CB07-4089-8DB1-5C60A220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884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Growth of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060848"/>
            <a:ext cx="5328592" cy="1789337"/>
          </a:xfrm>
          <a:prstGeom prst="rect">
            <a:avLst/>
          </a:prstGeom>
        </p:spPr>
      </p:pic>
      <p:pic>
        <p:nvPicPr>
          <p:cNvPr id="10" name="Picture 9" descr="Screen shot 2013-01-13 at 4.07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47" y="4869160"/>
            <a:ext cx="5546690" cy="59665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BAB34-9EFD-4B3B-94AE-9FD58B35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1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960000"/>
                </a:solidFill>
              </a:rPr>
              <a:t>Sources of data</a:t>
            </a:r>
            <a:endParaRPr lang="en-IN" sz="4000" dirty="0">
              <a:solidFill>
                <a:srgbClr val="96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8147248" cy="4434840"/>
          </a:xfrm>
        </p:spPr>
        <p:txBody>
          <a:bodyPr/>
          <a:lstStyle/>
          <a:p>
            <a:r>
              <a:rPr lang="en-US" sz="2000" dirty="0"/>
              <a:t>“Every day, we create 2.5 quintillion bytes of data</a:t>
            </a:r>
          </a:p>
          <a:p>
            <a:pPr lvl="1"/>
            <a:r>
              <a:rPr lang="en-US" sz="1800" dirty="0"/>
              <a:t>So much that 90% of the data in the world today has been created in the last two years alone. </a:t>
            </a:r>
          </a:p>
          <a:p>
            <a:pPr lvl="4"/>
            <a:endParaRPr lang="en-US" sz="1200" dirty="0"/>
          </a:p>
          <a:p>
            <a:pPr lvl="1"/>
            <a:r>
              <a:rPr lang="en-US" sz="2000" dirty="0"/>
              <a:t>The data come from several sources </a:t>
            </a: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sensors used to gather climate information</a:t>
            </a: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posts to social media sites,</a:t>
            </a: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digital pictures and videos</a:t>
            </a: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purchase transaction records</a:t>
            </a:r>
          </a:p>
          <a:p>
            <a:pPr lvl="2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cell phone GPS signals </a:t>
            </a:r>
          </a:p>
          <a:p>
            <a:pPr marL="667512" lvl="2" indent="0">
              <a:buNone/>
            </a:pPr>
            <a:endParaRPr lang="en-US" sz="800" dirty="0"/>
          </a:p>
          <a:p>
            <a:pPr marL="667512" lvl="2" indent="0">
              <a:buNone/>
            </a:pPr>
            <a:r>
              <a:rPr lang="en-US" sz="1800" dirty="0"/>
              <a:t>		etc.			…… to name a few!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2602C-7FB1-4998-BBB3-3C57B07D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5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52" y="620688"/>
            <a:ext cx="8229600" cy="780696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960000"/>
                </a:solidFill>
              </a:rPr>
              <a:t>Examples</a:t>
            </a:r>
            <a:endParaRPr lang="en-IN" sz="4000" dirty="0">
              <a:solidFill>
                <a:srgbClr val="96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1218" y="1734089"/>
            <a:ext cx="2780761" cy="2202149"/>
            <a:chOff x="320661" y="1694798"/>
            <a:chExt cx="2780761" cy="2202149"/>
          </a:xfrm>
        </p:grpSpPr>
        <p:pic>
          <p:nvPicPr>
            <p:cNvPr id="7" name="Picture 6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0661" y="3312172"/>
              <a:ext cx="27807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/>
                <a:t>(All of us are generating data)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58452" y="1734089"/>
            <a:ext cx="2911586" cy="2266488"/>
            <a:chOff x="3047431" y="1677257"/>
            <a:chExt cx="3010229" cy="22664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289353" y="3358970"/>
              <a:ext cx="27683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/>
                <a:t>(Collecting all sorts of data)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1218" y="4491965"/>
            <a:ext cx="3084178" cy="1359827"/>
            <a:chOff x="6115278" y="1765168"/>
            <a:chExt cx="3084178" cy="135982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30841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/>
                <a:t>(Tracking all objects all the time)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872729" y="4450652"/>
            <a:ext cx="3161506" cy="1474374"/>
            <a:chOff x="5859696" y="3469326"/>
            <a:chExt cx="3161506" cy="147437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859696" y="4112703"/>
              <a:ext cx="31615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/>
                <a:t>(Measuring all kinds of data) 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4C665-826D-41B3-8FB6-583DEC84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47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Now data is Big data!</a:t>
            </a:r>
            <a:endParaRPr lang="en-IN" sz="4000" b="1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8147248" cy="4434840"/>
          </a:xfrm>
        </p:spPr>
        <p:txBody>
          <a:bodyPr/>
          <a:lstStyle/>
          <a:p>
            <a:r>
              <a:rPr lang="en-US" sz="2400" dirty="0">
                <a:solidFill>
                  <a:srgbClr val="0000FF"/>
                </a:solidFill>
              </a:rPr>
              <a:t>No single standard definition!</a:t>
            </a:r>
          </a:p>
          <a:p>
            <a:endParaRPr lang="en-IN" dirty="0"/>
          </a:p>
          <a:p>
            <a:r>
              <a:rPr lang="en-IN" sz="2400" dirty="0"/>
              <a:t>‘Big-data’ is similar to ‘Small-data’, but bigger </a:t>
            </a:r>
          </a:p>
          <a:p>
            <a:pPr marL="393192" lvl="1" indent="0">
              <a:buNone/>
            </a:pPr>
            <a:r>
              <a:rPr lang="en-IN" sz="2000" dirty="0"/>
              <a:t>…but having data bigger consequently requires different approaches</a:t>
            </a:r>
          </a:p>
          <a:p>
            <a:pPr lvl="2"/>
            <a:r>
              <a:rPr lang="en-IN" sz="1800" dirty="0"/>
              <a:t>techniques, tools and architectures </a:t>
            </a:r>
          </a:p>
          <a:p>
            <a:pPr lvl="8"/>
            <a:endParaRPr lang="en-IN" dirty="0"/>
          </a:p>
          <a:p>
            <a:pPr marL="393192" lvl="1" indent="0">
              <a:buNone/>
            </a:pPr>
            <a:r>
              <a:rPr lang="en-IN" dirty="0"/>
              <a:t>…</a:t>
            </a:r>
            <a:r>
              <a:rPr lang="en-IN" sz="2000" dirty="0"/>
              <a:t>to solve: new problems</a:t>
            </a:r>
          </a:p>
          <a:p>
            <a:pPr marL="667512" lvl="2" indent="0">
              <a:buNone/>
            </a:pPr>
            <a:r>
              <a:rPr lang="en-IN" dirty="0"/>
              <a:t>    …and, of course, in a better way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35445" y="5517232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>
                <a:solidFill>
                  <a:srgbClr val="800000"/>
                </a:solidFill>
              </a:rPr>
              <a:t>Big data</a:t>
            </a:r>
            <a:r>
              <a:rPr lang="en-US" dirty="0"/>
              <a:t> </a:t>
            </a:r>
            <a:r>
              <a:rPr lang="en-US" dirty="0">
                <a:solidFill>
                  <a:srgbClr val="2759E5"/>
                </a:solidFill>
              </a:rPr>
              <a:t>is data whose scale, diversity, and complexity require new architecture, techniques, algorithms, and </a:t>
            </a:r>
            <a:r>
              <a:rPr lang="en-US" b="1" dirty="0">
                <a:solidFill>
                  <a:srgbClr val="960000"/>
                </a:solidFill>
              </a:rPr>
              <a:t>analytics</a:t>
            </a:r>
            <a:r>
              <a:rPr lang="en-US" dirty="0">
                <a:solidFill>
                  <a:srgbClr val="2759E5"/>
                </a:solidFill>
              </a:rPr>
              <a:t> to manage it and extract value and </a:t>
            </a:r>
            <a:r>
              <a:rPr lang="en-US" dirty="0">
                <a:solidFill>
                  <a:srgbClr val="960000"/>
                </a:solidFill>
              </a:rPr>
              <a:t>hidden knowledge </a:t>
            </a:r>
            <a:r>
              <a:rPr lang="en-US" dirty="0">
                <a:solidFill>
                  <a:srgbClr val="2759E5"/>
                </a:solidFill>
              </a:rPr>
              <a:t>from it…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5A8DC-E2E1-47B3-8F14-E240B662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72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Characteristics of Big data: </a:t>
            </a:r>
            <a:r>
              <a:rPr lang="en-US" sz="4000" b="1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V3</a:t>
            </a:r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creen shot 2013-01-13 at 4.4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8" y="1795882"/>
            <a:ext cx="1962503" cy="2370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437112"/>
            <a:ext cx="2559729" cy="1777866"/>
          </a:xfrm>
          <a:prstGeom prst="rect">
            <a:avLst/>
          </a:prstGeom>
        </p:spPr>
      </p:pic>
      <p:pic>
        <p:nvPicPr>
          <p:cNvPr id="6" name="Picture 7" descr="V3_3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2"/>
          <a:stretch>
            <a:fillRect/>
          </a:stretch>
        </p:blipFill>
        <p:spPr bwMode="auto">
          <a:xfrm>
            <a:off x="4427984" y="2348880"/>
            <a:ext cx="4616450" cy="427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9CDD9-EB37-44B2-B6CD-F611BC69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2CS702: Big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578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2720</TotalTime>
  <Words>2166</Words>
  <Application>Microsoft Office PowerPoint</Application>
  <PresentationFormat>On-screen Show (4:3)</PresentationFormat>
  <Paragraphs>362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Constantia</vt:lpstr>
      <vt:lpstr>Times New Roman</vt:lpstr>
      <vt:lpstr>Wingdings 2</vt:lpstr>
      <vt:lpstr>Flow</vt:lpstr>
      <vt:lpstr>file:///D:\Profesional\Conference\ICBIM%202014\Drawing1\Drawing\~Page-1\Sheet.11</vt:lpstr>
      <vt:lpstr>file:///D:\Profesional\Conference\ICBIM%202014\Drawing1\Drawing\~Page-1\Sheet.12</vt:lpstr>
      <vt:lpstr>Big Data Analytics (2CS702)</vt:lpstr>
      <vt:lpstr>In today’s discussion…</vt:lpstr>
      <vt:lpstr>Introduction to data</vt:lpstr>
      <vt:lpstr>How large your data is?</vt:lpstr>
      <vt:lpstr>Growth of data</vt:lpstr>
      <vt:lpstr>Sources of data</vt:lpstr>
      <vt:lpstr>Examples</vt:lpstr>
      <vt:lpstr>Now data is Big data!</vt:lpstr>
      <vt:lpstr>Characteristics of Big data: V3 </vt:lpstr>
      <vt:lpstr>V3 : V for Volume</vt:lpstr>
      <vt:lpstr>V3: V for Variety</vt:lpstr>
      <vt:lpstr>V3: V for Velocity</vt:lpstr>
      <vt:lpstr>Big data vs. small data</vt:lpstr>
      <vt:lpstr>Big data vs. small data</vt:lpstr>
      <vt:lpstr>Challenges ahead…</vt:lpstr>
      <vt:lpstr>Big data players</vt:lpstr>
      <vt:lpstr>Major players…</vt:lpstr>
      <vt:lpstr>Tools available</vt:lpstr>
      <vt:lpstr>PowerPoint Presentation</vt:lpstr>
      <vt:lpstr>Questions of the day…</vt:lpstr>
      <vt:lpstr>Questions of the day…</vt:lpstr>
      <vt:lpstr>System/platform level requirements</vt:lpstr>
      <vt:lpstr>Horizontal Scaling</vt:lpstr>
      <vt:lpstr>Vertical Scaling</vt:lpstr>
      <vt:lpstr>PowerPoint Presentation</vt:lpstr>
      <vt:lpstr>Horizontal Scaling Platforms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platforms </vt:lpstr>
      <vt:lpstr>Scalability</vt:lpstr>
      <vt:lpstr>Data I/O Performance</vt:lpstr>
      <vt:lpstr>Fault Tolerance</vt:lpstr>
      <vt:lpstr>Comparison of platforms </vt:lpstr>
      <vt:lpstr>Real Time Processing</vt:lpstr>
      <vt:lpstr>Data Size supported</vt:lpstr>
      <vt:lpstr>Iterative Task Support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DEVYANI</dc:creator>
  <cp:lastModifiedBy>CSE-11</cp:lastModifiedBy>
  <cp:revision>383</cp:revision>
  <dcterms:created xsi:type="dcterms:W3CDTF">2013-10-22T02:42:56Z</dcterms:created>
  <dcterms:modified xsi:type="dcterms:W3CDTF">2023-07-20T08:44:25Z</dcterms:modified>
</cp:coreProperties>
</file>